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A1_6082B666.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420" r:id="rId6"/>
    <p:sldId id="421" r:id="rId7"/>
    <p:sldId id="419" r:id="rId8"/>
    <p:sldId id="426" r:id="rId9"/>
    <p:sldId id="415" r:id="rId10"/>
    <p:sldId id="416" r:id="rId11"/>
    <p:sldId id="417" r:id="rId12"/>
    <p:sldId id="418" r:id="rId13"/>
    <p:sldId id="423" r:id="rId14"/>
    <p:sldId id="427" r:id="rId15"/>
    <p:sldId id="429" r:id="rId16"/>
    <p:sldId id="428" r:id="rId17"/>
    <p:sldId id="430" r:id="rId18"/>
    <p:sldId id="431" r:id="rId19"/>
    <p:sldId id="432" r:id="rId20"/>
    <p:sldId id="434" r:id="rId21"/>
    <p:sldId id="433" r:id="rId22"/>
    <p:sldId id="439" r:id="rId23"/>
    <p:sldId id="436" r:id="rId24"/>
    <p:sldId id="435" r:id="rId25"/>
    <p:sldId id="42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451A02-B4AD-CEBD-6B90-86340E52D8CD}" name="Sally-Ann Chadha (Student)" initials="SC" userId="S::sf6969@ou.ac.uk::e2c235bd-e900-4864-9a6f-1dc39dd0778b" providerId="AD"/>
  <p188:author id="{4CAC2402-38CD-EC9F-54FC-1F8975951727}" name="Catherine Butchart" initials="CB" userId="S::butchartcm@cardiff.ac.uk::bdbbfaea-9872-4a68-8e1f-75fd091ae9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B2B84-88FB-49E4-B56E-67E738029186}" v="1" dt="2024-02-29T10:58:58.591"/>
    <p1510:client id="{2A673CB2-EBF1-40EB-A829-1F76B6D8A830}" v="1" dt="2024-02-29T10:59:31.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3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omments/modernComment_1A1_6082B666.xml><?xml version="1.0" encoding="utf-8"?>
<p188:cmLst xmlns:a="http://schemas.openxmlformats.org/drawingml/2006/main" xmlns:r="http://schemas.openxmlformats.org/officeDocument/2006/relationships" xmlns:p188="http://schemas.microsoft.com/office/powerpoint/2018/8/main">
  <p188:cm id="{46A55C63-3D12-F844-9C3D-F4FFF492B460}" authorId="{B6451A02-B4AD-CEBD-6B90-86340E52D8CD}" created="2024-02-13T18:18:13.992">
    <pc:sldMkLst xmlns:pc="http://schemas.microsoft.com/office/powerpoint/2013/main/command">
      <pc:docMk/>
      <pc:sldMk cId="1619179110" sldId="417"/>
    </pc:sldMkLst>
    <p188:replyLst>
      <p188:reply id="{50F119E9-D733-104D-A126-B3ABE59D43A6}" authorId="{4CAC2402-38CD-EC9F-54FC-1F8975951727}" created="2024-02-16T09:03:15.169">
        <p188:txBody>
          <a:bodyPr/>
          <a:lstStyle/>
          <a:p>
            <a:r>
              <a:rPr lang="en-US"/>
              <a:t>When I presented this, I had queries next to those because we have on some occasions looked after those patients when a person-centred decision was taken to manage them at home under our care (for example, I remember a very frail lady with advanced dementia in a NH who had a STEMI, and we supported the care home to keep her there with monitoring from us to make sure that she didn’t go into heart failure).  Likewise, sometimes we have patients who’s clinical picture develops into an end-of-life situation, and we would keep them until we were satisfied that they could be managed by community nursing.</a:t>
            </a:r>
          </a:p>
        </p188:txBody>
      </p188:reply>
    </p188:replyLst>
    <p188:txBody>
      <a:bodyPr/>
      <a:lstStyle/>
      <a:p>
        <a:r>
          <a:rPr lang="en-GB"/>
          <a:t>Need to confirm the following queries:
- patients for end-of-life care 
- stroke, acute coronary syndromes, or suspected DVT
- Suspected orthopaedic admissions for hip or lower limb fractures</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22.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13.pn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hyperlink" Target="mailto:gram.hospitalathomeadmin@nhs.scot" TargetMode="External"/><Relationship Id="rId1" Type="http://schemas.openxmlformats.org/officeDocument/2006/relationships/hyperlink" Target="http://www.hospitalathome.org.uk/" TargetMode="Externa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22.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0.sv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6.svg"/><Relationship Id="rId9"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8" Type="http://schemas.openxmlformats.org/officeDocument/2006/relationships/hyperlink" Target="mailto:gram.hospitalathomeadmin@nhs.scot" TargetMode="External"/><Relationship Id="rId3" Type="http://schemas.openxmlformats.org/officeDocument/2006/relationships/hyperlink" Target="http://www.hospitalathome.org.uk/" TargetMode="External"/><Relationship Id="rId7" Type="http://schemas.openxmlformats.org/officeDocument/2006/relationships/image" Target="../media/image34.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248FB-3470-4BFA-8D2F-60E6B4689515}" type="doc">
      <dgm:prSet loTypeId="urn:microsoft.com/office/officeart/2005/8/layout/vList2" loCatId="list" qsTypeId="urn:microsoft.com/office/officeart/2005/8/quickstyle/simple2" qsCatId="simple" csTypeId="urn:microsoft.com/office/officeart/2005/8/colors/accent1_3" csCatId="accent1"/>
      <dgm:spPr/>
      <dgm:t>
        <a:bodyPr/>
        <a:lstStyle/>
        <a:p>
          <a:endParaRPr lang="en-US"/>
        </a:p>
      </dgm:t>
    </dgm:pt>
    <dgm:pt modelId="{57C32892-01B2-41CA-A113-D04CDCD54812}">
      <dgm:prSet/>
      <dgm:spPr/>
      <dgm:t>
        <a:bodyPr/>
        <a:lstStyle/>
        <a:p>
          <a:r>
            <a:rPr lang="en-US" b="1"/>
            <a:t>Hospital level care</a:t>
          </a:r>
          <a:endParaRPr lang="en-US"/>
        </a:p>
      </dgm:t>
    </dgm:pt>
    <dgm:pt modelId="{E50204C3-6E33-4BE5-8AD9-75E0D9CA19B0}" type="parTrans" cxnId="{4BA2C7DE-5871-423A-9F7B-245F9A04AE44}">
      <dgm:prSet/>
      <dgm:spPr/>
      <dgm:t>
        <a:bodyPr/>
        <a:lstStyle/>
        <a:p>
          <a:endParaRPr lang="en-US"/>
        </a:p>
      </dgm:t>
    </dgm:pt>
    <dgm:pt modelId="{0B8DF4D2-D1D7-4F10-8BFF-E33337FEC94E}" type="sibTrans" cxnId="{4BA2C7DE-5871-423A-9F7B-245F9A04AE44}">
      <dgm:prSet/>
      <dgm:spPr/>
      <dgm:t>
        <a:bodyPr/>
        <a:lstStyle/>
        <a:p>
          <a:endParaRPr lang="en-US"/>
        </a:p>
      </dgm:t>
    </dgm:pt>
    <dgm:pt modelId="{1A216AF5-1A4A-4BD1-B8C0-F58F1981D6E0}">
      <dgm:prSet/>
      <dgm:spPr/>
      <dgm:t>
        <a:bodyPr/>
        <a:lstStyle/>
        <a:p>
          <a:r>
            <a:rPr lang="en-US" b="1"/>
            <a:t>In a patient’s home</a:t>
          </a:r>
          <a:endParaRPr lang="en-US"/>
        </a:p>
      </dgm:t>
    </dgm:pt>
    <dgm:pt modelId="{587BC47A-4C2E-4DB4-A9E6-F720233D226B}" type="parTrans" cxnId="{53E549DF-6D79-40F1-8C87-307276401EF0}">
      <dgm:prSet/>
      <dgm:spPr/>
      <dgm:t>
        <a:bodyPr/>
        <a:lstStyle/>
        <a:p>
          <a:endParaRPr lang="en-US"/>
        </a:p>
      </dgm:t>
    </dgm:pt>
    <dgm:pt modelId="{B2758AC3-0226-4B2F-ADC4-267910DEA0C9}" type="sibTrans" cxnId="{53E549DF-6D79-40F1-8C87-307276401EF0}">
      <dgm:prSet/>
      <dgm:spPr/>
      <dgm:t>
        <a:bodyPr/>
        <a:lstStyle/>
        <a:p>
          <a:endParaRPr lang="en-US"/>
        </a:p>
      </dgm:t>
    </dgm:pt>
    <dgm:pt modelId="{1676C07B-D662-4E50-9634-6C1F07219F5F}">
      <dgm:prSet/>
      <dgm:spPr/>
      <dgm:t>
        <a:bodyPr/>
        <a:lstStyle/>
        <a:p>
          <a:r>
            <a:rPr lang="en-US" b="1"/>
            <a:t>Short episode</a:t>
          </a:r>
          <a:endParaRPr lang="en-US"/>
        </a:p>
      </dgm:t>
    </dgm:pt>
    <dgm:pt modelId="{8899DD45-9F9D-47EC-8FBA-F1CF589C9E64}" type="parTrans" cxnId="{57429302-2FD0-4409-8073-BDC705200D8C}">
      <dgm:prSet/>
      <dgm:spPr/>
      <dgm:t>
        <a:bodyPr/>
        <a:lstStyle/>
        <a:p>
          <a:endParaRPr lang="en-US"/>
        </a:p>
      </dgm:t>
    </dgm:pt>
    <dgm:pt modelId="{075702EA-ED79-421B-80FE-084D40D33B5A}" type="sibTrans" cxnId="{57429302-2FD0-4409-8073-BDC705200D8C}">
      <dgm:prSet/>
      <dgm:spPr/>
      <dgm:t>
        <a:bodyPr/>
        <a:lstStyle/>
        <a:p>
          <a:endParaRPr lang="en-US"/>
        </a:p>
      </dgm:t>
    </dgm:pt>
    <dgm:pt modelId="{A8936AFB-CFB6-4429-B016-994A50456275}">
      <dgm:prSet/>
      <dgm:spPr/>
      <dgm:t>
        <a:bodyPr/>
        <a:lstStyle/>
        <a:p>
          <a:r>
            <a:rPr lang="en-US" b="1"/>
            <a:t>Consultant led</a:t>
          </a:r>
          <a:endParaRPr lang="en-US"/>
        </a:p>
      </dgm:t>
    </dgm:pt>
    <dgm:pt modelId="{9BDA5C30-080A-4067-B2AB-1A9BFCF91B7B}" type="parTrans" cxnId="{2DFCB634-8852-4F4F-AB57-13BA94F2CCCF}">
      <dgm:prSet/>
      <dgm:spPr/>
      <dgm:t>
        <a:bodyPr/>
        <a:lstStyle/>
        <a:p>
          <a:endParaRPr lang="en-US"/>
        </a:p>
      </dgm:t>
    </dgm:pt>
    <dgm:pt modelId="{A83F6542-9E35-417A-9295-7C0A88304A58}" type="sibTrans" cxnId="{2DFCB634-8852-4F4F-AB57-13BA94F2CCCF}">
      <dgm:prSet/>
      <dgm:spPr/>
      <dgm:t>
        <a:bodyPr/>
        <a:lstStyle/>
        <a:p>
          <a:endParaRPr lang="en-US"/>
        </a:p>
      </dgm:t>
    </dgm:pt>
    <dgm:pt modelId="{7915D2BD-2B5C-4449-9B52-216406CB68DB}">
      <dgm:prSet/>
      <dgm:spPr/>
      <dgm:t>
        <a:bodyPr/>
        <a:lstStyle/>
        <a:p>
          <a:r>
            <a:rPr lang="en-US" b="1"/>
            <a:t>Multidisciplinary</a:t>
          </a:r>
          <a:endParaRPr lang="en-US"/>
        </a:p>
      </dgm:t>
    </dgm:pt>
    <dgm:pt modelId="{AA61C240-4335-41D2-8D1B-EB22ABC7C380}" type="parTrans" cxnId="{F8E87AFD-F382-4B45-A83D-B97711B221A3}">
      <dgm:prSet/>
      <dgm:spPr/>
      <dgm:t>
        <a:bodyPr/>
        <a:lstStyle/>
        <a:p>
          <a:endParaRPr lang="en-US"/>
        </a:p>
      </dgm:t>
    </dgm:pt>
    <dgm:pt modelId="{43E944A6-C02B-46D0-A340-D0110DD35429}" type="sibTrans" cxnId="{F8E87AFD-F382-4B45-A83D-B97711B221A3}">
      <dgm:prSet/>
      <dgm:spPr/>
      <dgm:t>
        <a:bodyPr/>
        <a:lstStyle/>
        <a:p>
          <a:endParaRPr lang="en-US"/>
        </a:p>
      </dgm:t>
    </dgm:pt>
    <dgm:pt modelId="{9D1271F4-5B07-4E89-8D0E-C22AFFE61BF6}">
      <dgm:prSet/>
      <dgm:spPr/>
      <dgm:t>
        <a:bodyPr/>
        <a:lstStyle/>
        <a:p>
          <a:r>
            <a:rPr lang="en-US" b="1"/>
            <a:t>Manage acute conditions</a:t>
          </a:r>
          <a:endParaRPr lang="en-US"/>
        </a:p>
      </dgm:t>
    </dgm:pt>
    <dgm:pt modelId="{0047DCB6-F753-41E1-AFB1-5D17EF5CC1C8}" type="parTrans" cxnId="{A4C87F44-BC56-4222-AF51-E3B132A91FF4}">
      <dgm:prSet/>
      <dgm:spPr/>
      <dgm:t>
        <a:bodyPr/>
        <a:lstStyle/>
        <a:p>
          <a:endParaRPr lang="en-US"/>
        </a:p>
      </dgm:t>
    </dgm:pt>
    <dgm:pt modelId="{721D4AAC-301D-496B-9FE4-BA1E7864DD91}" type="sibTrans" cxnId="{A4C87F44-BC56-4222-AF51-E3B132A91FF4}">
      <dgm:prSet/>
      <dgm:spPr/>
      <dgm:t>
        <a:bodyPr/>
        <a:lstStyle/>
        <a:p>
          <a:endParaRPr lang="en-US"/>
        </a:p>
      </dgm:t>
    </dgm:pt>
    <dgm:pt modelId="{7257FF8F-C2D8-4A18-A386-A70C3C34AE43}">
      <dgm:prSet/>
      <dgm:spPr/>
      <dgm:t>
        <a:bodyPr/>
        <a:lstStyle/>
        <a:p>
          <a:r>
            <a:rPr lang="en-US" b="1"/>
            <a:t>Rapid access to </a:t>
          </a:r>
          <a:r>
            <a:rPr lang="en-US" b="1">
              <a:latin typeface="Calibri Light"/>
            </a:rPr>
            <a:t>investigations</a:t>
          </a:r>
          <a:endParaRPr lang="en-US"/>
        </a:p>
      </dgm:t>
    </dgm:pt>
    <dgm:pt modelId="{86715743-227C-4E09-B810-F41840EF03F3}" type="parTrans" cxnId="{E8129E30-3E25-407E-8873-1419B60508DE}">
      <dgm:prSet/>
      <dgm:spPr/>
      <dgm:t>
        <a:bodyPr/>
        <a:lstStyle/>
        <a:p>
          <a:endParaRPr lang="en-US"/>
        </a:p>
      </dgm:t>
    </dgm:pt>
    <dgm:pt modelId="{BCF2742B-7462-4B03-8BF9-916E0F56161B}" type="sibTrans" cxnId="{E8129E30-3E25-407E-8873-1419B60508DE}">
      <dgm:prSet/>
      <dgm:spPr/>
      <dgm:t>
        <a:bodyPr/>
        <a:lstStyle/>
        <a:p>
          <a:endParaRPr lang="en-US"/>
        </a:p>
      </dgm:t>
    </dgm:pt>
    <dgm:pt modelId="{8FB1B805-EFF0-9248-AAE8-4859442CD46D}" type="pres">
      <dgm:prSet presAssocID="{E84248FB-3470-4BFA-8D2F-60E6B4689515}" presName="linear" presStyleCnt="0">
        <dgm:presLayoutVars>
          <dgm:animLvl val="lvl"/>
          <dgm:resizeHandles val="exact"/>
        </dgm:presLayoutVars>
      </dgm:prSet>
      <dgm:spPr/>
    </dgm:pt>
    <dgm:pt modelId="{8135FD35-F63A-6440-9D28-A1981F9F7C75}" type="pres">
      <dgm:prSet presAssocID="{57C32892-01B2-41CA-A113-D04CDCD54812}" presName="parentText" presStyleLbl="node1" presStyleIdx="0" presStyleCnt="7">
        <dgm:presLayoutVars>
          <dgm:chMax val="0"/>
          <dgm:bulletEnabled val="1"/>
        </dgm:presLayoutVars>
      </dgm:prSet>
      <dgm:spPr/>
    </dgm:pt>
    <dgm:pt modelId="{0457F15E-226F-F145-951C-1B2B56D1937C}" type="pres">
      <dgm:prSet presAssocID="{0B8DF4D2-D1D7-4F10-8BFF-E33337FEC94E}" presName="spacer" presStyleCnt="0"/>
      <dgm:spPr/>
    </dgm:pt>
    <dgm:pt modelId="{286182FD-EE1E-A244-8AF7-CD62045597C1}" type="pres">
      <dgm:prSet presAssocID="{1A216AF5-1A4A-4BD1-B8C0-F58F1981D6E0}" presName="parentText" presStyleLbl="node1" presStyleIdx="1" presStyleCnt="7">
        <dgm:presLayoutVars>
          <dgm:chMax val="0"/>
          <dgm:bulletEnabled val="1"/>
        </dgm:presLayoutVars>
      </dgm:prSet>
      <dgm:spPr/>
    </dgm:pt>
    <dgm:pt modelId="{8250ABB3-2E0A-7640-B0FF-8C7FA95B7E36}" type="pres">
      <dgm:prSet presAssocID="{B2758AC3-0226-4B2F-ADC4-267910DEA0C9}" presName="spacer" presStyleCnt="0"/>
      <dgm:spPr/>
    </dgm:pt>
    <dgm:pt modelId="{A056EDD2-C294-5143-8A9A-5B3EAC693259}" type="pres">
      <dgm:prSet presAssocID="{1676C07B-D662-4E50-9634-6C1F07219F5F}" presName="parentText" presStyleLbl="node1" presStyleIdx="2" presStyleCnt="7">
        <dgm:presLayoutVars>
          <dgm:chMax val="0"/>
          <dgm:bulletEnabled val="1"/>
        </dgm:presLayoutVars>
      </dgm:prSet>
      <dgm:spPr/>
    </dgm:pt>
    <dgm:pt modelId="{016009EF-FA80-114F-8AC0-DC72241633D2}" type="pres">
      <dgm:prSet presAssocID="{075702EA-ED79-421B-80FE-084D40D33B5A}" presName="spacer" presStyleCnt="0"/>
      <dgm:spPr/>
    </dgm:pt>
    <dgm:pt modelId="{9037112A-E8A5-1C4E-96AC-EC5A6D59014B}" type="pres">
      <dgm:prSet presAssocID="{A8936AFB-CFB6-4429-B016-994A50456275}" presName="parentText" presStyleLbl="node1" presStyleIdx="3" presStyleCnt="7">
        <dgm:presLayoutVars>
          <dgm:chMax val="0"/>
          <dgm:bulletEnabled val="1"/>
        </dgm:presLayoutVars>
      </dgm:prSet>
      <dgm:spPr/>
    </dgm:pt>
    <dgm:pt modelId="{813778A6-C74F-0644-A759-62359336B5ED}" type="pres">
      <dgm:prSet presAssocID="{A83F6542-9E35-417A-9295-7C0A88304A58}" presName="spacer" presStyleCnt="0"/>
      <dgm:spPr/>
    </dgm:pt>
    <dgm:pt modelId="{2A9BEFC2-AADC-624D-8132-ADA188C85FE4}" type="pres">
      <dgm:prSet presAssocID="{7915D2BD-2B5C-4449-9B52-216406CB68DB}" presName="parentText" presStyleLbl="node1" presStyleIdx="4" presStyleCnt="7">
        <dgm:presLayoutVars>
          <dgm:chMax val="0"/>
          <dgm:bulletEnabled val="1"/>
        </dgm:presLayoutVars>
      </dgm:prSet>
      <dgm:spPr/>
    </dgm:pt>
    <dgm:pt modelId="{C4222FD9-E020-2442-9F36-D2405B500D3A}" type="pres">
      <dgm:prSet presAssocID="{43E944A6-C02B-46D0-A340-D0110DD35429}" presName="spacer" presStyleCnt="0"/>
      <dgm:spPr/>
    </dgm:pt>
    <dgm:pt modelId="{0B1837FD-7C1E-9C4A-AB97-FF1ADB3AFD91}" type="pres">
      <dgm:prSet presAssocID="{9D1271F4-5B07-4E89-8D0E-C22AFFE61BF6}" presName="parentText" presStyleLbl="node1" presStyleIdx="5" presStyleCnt="7">
        <dgm:presLayoutVars>
          <dgm:chMax val="0"/>
          <dgm:bulletEnabled val="1"/>
        </dgm:presLayoutVars>
      </dgm:prSet>
      <dgm:spPr/>
    </dgm:pt>
    <dgm:pt modelId="{2EA8CDA3-7330-914F-A3C0-38D21057640C}" type="pres">
      <dgm:prSet presAssocID="{721D4AAC-301D-496B-9FE4-BA1E7864DD91}" presName="spacer" presStyleCnt="0"/>
      <dgm:spPr/>
    </dgm:pt>
    <dgm:pt modelId="{991EFDD4-86C5-BF43-BD81-836BFFB65739}" type="pres">
      <dgm:prSet presAssocID="{7257FF8F-C2D8-4A18-A386-A70C3C34AE43}" presName="parentText" presStyleLbl="node1" presStyleIdx="6" presStyleCnt="7">
        <dgm:presLayoutVars>
          <dgm:chMax val="0"/>
          <dgm:bulletEnabled val="1"/>
        </dgm:presLayoutVars>
      </dgm:prSet>
      <dgm:spPr/>
    </dgm:pt>
  </dgm:ptLst>
  <dgm:cxnLst>
    <dgm:cxn modelId="{57429302-2FD0-4409-8073-BDC705200D8C}" srcId="{E84248FB-3470-4BFA-8D2F-60E6B4689515}" destId="{1676C07B-D662-4E50-9634-6C1F07219F5F}" srcOrd="2" destOrd="0" parTransId="{8899DD45-9F9D-47EC-8FBA-F1CF589C9E64}" sibTransId="{075702EA-ED79-421B-80FE-084D40D33B5A}"/>
    <dgm:cxn modelId="{F7FD3A04-BD92-1946-8662-7B7A8AA96D49}" type="presOf" srcId="{A8936AFB-CFB6-4429-B016-994A50456275}" destId="{9037112A-E8A5-1C4E-96AC-EC5A6D59014B}" srcOrd="0" destOrd="0" presId="urn:microsoft.com/office/officeart/2005/8/layout/vList2"/>
    <dgm:cxn modelId="{E8129E30-3E25-407E-8873-1419B60508DE}" srcId="{E84248FB-3470-4BFA-8D2F-60E6B4689515}" destId="{7257FF8F-C2D8-4A18-A386-A70C3C34AE43}" srcOrd="6" destOrd="0" parTransId="{86715743-227C-4E09-B810-F41840EF03F3}" sibTransId="{BCF2742B-7462-4B03-8BF9-916E0F56161B}"/>
    <dgm:cxn modelId="{2DFCB634-8852-4F4F-AB57-13BA94F2CCCF}" srcId="{E84248FB-3470-4BFA-8D2F-60E6B4689515}" destId="{A8936AFB-CFB6-4429-B016-994A50456275}" srcOrd="3" destOrd="0" parTransId="{9BDA5C30-080A-4067-B2AB-1A9BFCF91B7B}" sibTransId="{A83F6542-9E35-417A-9295-7C0A88304A58}"/>
    <dgm:cxn modelId="{0EC04F3D-7D96-F743-9980-23BDA51ACE35}" type="presOf" srcId="{E84248FB-3470-4BFA-8D2F-60E6B4689515}" destId="{8FB1B805-EFF0-9248-AAE8-4859442CD46D}" srcOrd="0" destOrd="0" presId="urn:microsoft.com/office/officeart/2005/8/layout/vList2"/>
    <dgm:cxn modelId="{87796A3F-76F9-B344-970E-DDDCBD00FC21}" type="presOf" srcId="{1A216AF5-1A4A-4BD1-B8C0-F58F1981D6E0}" destId="{286182FD-EE1E-A244-8AF7-CD62045597C1}" srcOrd="0" destOrd="0" presId="urn:microsoft.com/office/officeart/2005/8/layout/vList2"/>
    <dgm:cxn modelId="{A4C87F44-BC56-4222-AF51-E3B132A91FF4}" srcId="{E84248FB-3470-4BFA-8D2F-60E6B4689515}" destId="{9D1271F4-5B07-4E89-8D0E-C22AFFE61BF6}" srcOrd="5" destOrd="0" parTransId="{0047DCB6-F753-41E1-AFB1-5D17EF5CC1C8}" sibTransId="{721D4AAC-301D-496B-9FE4-BA1E7864DD91}"/>
    <dgm:cxn modelId="{E10D8357-CECD-624A-843A-1C223CC36A97}" type="presOf" srcId="{7257FF8F-C2D8-4A18-A386-A70C3C34AE43}" destId="{991EFDD4-86C5-BF43-BD81-836BFFB65739}" srcOrd="0" destOrd="0" presId="urn:microsoft.com/office/officeart/2005/8/layout/vList2"/>
    <dgm:cxn modelId="{99293892-DD2C-DB49-9100-6EF69FA80A70}" type="presOf" srcId="{9D1271F4-5B07-4E89-8D0E-C22AFFE61BF6}" destId="{0B1837FD-7C1E-9C4A-AB97-FF1ADB3AFD91}" srcOrd="0" destOrd="0" presId="urn:microsoft.com/office/officeart/2005/8/layout/vList2"/>
    <dgm:cxn modelId="{657AE6B5-4385-9747-9EDC-5B9A9638DA1D}" type="presOf" srcId="{57C32892-01B2-41CA-A113-D04CDCD54812}" destId="{8135FD35-F63A-6440-9D28-A1981F9F7C75}" srcOrd="0" destOrd="0" presId="urn:microsoft.com/office/officeart/2005/8/layout/vList2"/>
    <dgm:cxn modelId="{DC40B2CE-21DD-AC47-B57B-3A1AEE628B04}" type="presOf" srcId="{7915D2BD-2B5C-4449-9B52-216406CB68DB}" destId="{2A9BEFC2-AADC-624D-8132-ADA188C85FE4}" srcOrd="0" destOrd="0" presId="urn:microsoft.com/office/officeart/2005/8/layout/vList2"/>
    <dgm:cxn modelId="{4BA2C7DE-5871-423A-9F7B-245F9A04AE44}" srcId="{E84248FB-3470-4BFA-8D2F-60E6B4689515}" destId="{57C32892-01B2-41CA-A113-D04CDCD54812}" srcOrd="0" destOrd="0" parTransId="{E50204C3-6E33-4BE5-8AD9-75E0D9CA19B0}" sibTransId="{0B8DF4D2-D1D7-4F10-8BFF-E33337FEC94E}"/>
    <dgm:cxn modelId="{53E549DF-6D79-40F1-8C87-307276401EF0}" srcId="{E84248FB-3470-4BFA-8D2F-60E6B4689515}" destId="{1A216AF5-1A4A-4BD1-B8C0-F58F1981D6E0}" srcOrd="1" destOrd="0" parTransId="{587BC47A-4C2E-4DB4-A9E6-F720233D226B}" sibTransId="{B2758AC3-0226-4B2F-ADC4-267910DEA0C9}"/>
    <dgm:cxn modelId="{1A358FED-D4CC-B446-85CC-90D04325ABE2}" type="presOf" srcId="{1676C07B-D662-4E50-9634-6C1F07219F5F}" destId="{A056EDD2-C294-5143-8A9A-5B3EAC693259}" srcOrd="0" destOrd="0" presId="urn:microsoft.com/office/officeart/2005/8/layout/vList2"/>
    <dgm:cxn modelId="{F8E87AFD-F382-4B45-A83D-B97711B221A3}" srcId="{E84248FB-3470-4BFA-8D2F-60E6B4689515}" destId="{7915D2BD-2B5C-4449-9B52-216406CB68DB}" srcOrd="4" destOrd="0" parTransId="{AA61C240-4335-41D2-8D1B-EB22ABC7C380}" sibTransId="{43E944A6-C02B-46D0-A340-D0110DD35429}"/>
    <dgm:cxn modelId="{2DFE0C93-6F29-AC4F-8A59-1DD4FF9EBEC7}" type="presParOf" srcId="{8FB1B805-EFF0-9248-AAE8-4859442CD46D}" destId="{8135FD35-F63A-6440-9D28-A1981F9F7C75}" srcOrd="0" destOrd="0" presId="urn:microsoft.com/office/officeart/2005/8/layout/vList2"/>
    <dgm:cxn modelId="{D3B75079-3285-7D46-AF68-093D05B80ACF}" type="presParOf" srcId="{8FB1B805-EFF0-9248-AAE8-4859442CD46D}" destId="{0457F15E-226F-F145-951C-1B2B56D1937C}" srcOrd="1" destOrd="0" presId="urn:microsoft.com/office/officeart/2005/8/layout/vList2"/>
    <dgm:cxn modelId="{433F0335-38C3-1C45-AFA1-A3C195E74F22}" type="presParOf" srcId="{8FB1B805-EFF0-9248-AAE8-4859442CD46D}" destId="{286182FD-EE1E-A244-8AF7-CD62045597C1}" srcOrd="2" destOrd="0" presId="urn:microsoft.com/office/officeart/2005/8/layout/vList2"/>
    <dgm:cxn modelId="{B7EC817A-E2AB-A343-978E-C8295BB6636A}" type="presParOf" srcId="{8FB1B805-EFF0-9248-AAE8-4859442CD46D}" destId="{8250ABB3-2E0A-7640-B0FF-8C7FA95B7E36}" srcOrd="3" destOrd="0" presId="urn:microsoft.com/office/officeart/2005/8/layout/vList2"/>
    <dgm:cxn modelId="{4A2387BC-5C07-554E-A32C-5A4DC5076EAC}" type="presParOf" srcId="{8FB1B805-EFF0-9248-AAE8-4859442CD46D}" destId="{A056EDD2-C294-5143-8A9A-5B3EAC693259}" srcOrd="4" destOrd="0" presId="urn:microsoft.com/office/officeart/2005/8/layout/vList2"/>
    <dgm:cxn modelId="{6A7978D6-1E87-504B-91F2-53A5A9254384}" type="presParOf" srcId="{8FB1B805-EFF0-9248-AAE8-4859442CD46D}" destId="{016009EF-FA80-114F-8AC0-DC72241633D2}" srcOrd="5" destOrd="0" presId="urn:microsoft.com/office/officeart/2005/8/layout/vList2"/>
    <dgm:cxn modelId="{4E57D7CD-5839-F94D-B46A-7D51DFD0D580}" type="presParOf" srcId="{8FB1B805-EFF0-9248-AAE8-4859442CD46D}" destId="{9037112A-E8A5-1C4E-96AC-EC5A6D59014B}" srcOrd="6" destOrd="0" presId="urn:microsoft.com/office/officeart/2005/8/layout/vList2"/>
    <dgm:cxn modelId="{AC5B7244-754C-4945-AEE7-4E602A8718D3}" type="presParOf" srcId="{8FB1B805-EFF0-9248-AAE8-4859442CD46D}" destId="{813778A6-C74F-0644-A759-62359336B5ED}" srcOrd="7" destOrd="0" presId="urn:microsoft.com/office/officeart/2005/8/layout/vList2"/>
    <dgm:cxn modelId="{5BF515A9-CEBD-E849-BB7F-EBEAC8A61D2C}" type="presParOf" srcId="{8FB1B805-EFF0-9248-AAE8-4859442CD46D}" destId="{2A9BEFC2-AADC-624D-8132-ADA188C85FE4}" srcOrd="8" destOrd="0" presId="urn:microsoft.com/office/officeart/2005/8/layout/vList2"/>
    <dgm:cxn modelId="{8B847FF7-7DC3-DC48-B8DE-E934F5904DE0}" type="presParOf" srcId="{8FB1B805-EFF0-9248-AAE8-4859442CD46D}" destId="{C4222FD9-E020-2442-9F36-D2405B500D3A}" srcOrd="9" destOrd="0" presId="urn:microsoft.com/office/officeart/2005/8/layout/vList2"/>
    <dgm:cxn modelId="{B643A7E0-7097-5742-9BC3-9EBB960A0AF2}" type="presParOf" srcId="{8FB1B805-EFF0-9248-AAE8-4859442CD46D}" destId="{0B1837FD-7C1E-9C4A-AB97-FF1ADB3AFD91}" srcOrd="10" destOrd="0" presId="urn:microsoft.com/office/officeart/2005/8/layout/vList2"/>
    <dgm:cxn modelId="{171D616C-FE75-BD41-808A-8BD509D21D29}" type="presParOf" srcId="{8FB1B805-EFF0-9248-AAE8-4859442CD46D}" destId="{2EA8CDA3-7330-914F-A3C0-38D21057640C}" srcOrd="11" destOrd="0" presId="urn:microsoft.com/office/officeart/2005/8/layout/vList2"/>
    <dgm:cxn modelId="{310DB160-15F3-4443-857E-0F70C24CD738}" type="presParOf" srcId="{8FB1B805-EFF0-9248-AAE8-4859442CD46D}" destId="{991EFDD4-86C5-BF43-BD81-836BFFB6573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6E706-062F-413D-9A80-32354635807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CBF1E60-2810-4114-9F03-2C6573C5B1F4}">
      <dgm:prSet/>
      <dgm:spPr/>
      <dgm:t>
        <a:bodyPr/>
        <a:lstStyle/>
        <a:p>
          <a:r>
            <a:rPr lang="en-GB"/>
            <a:t>Heart failure – monitoring of oedema, renal function and medical titration</a:t>
          </a:r>
          <a:endParaRPr lang="en-US"/>
        </a:p>
      </dgm:t>
    </dgm:pt>
    <dgm:pt modelId="{6F7B7E26-A822-4684-8F75-0073C6A339CA}" type="parTrans" cxnId="{7E1F8F55-1FA7-4D58-920C-E9CAA2CFABCC}">
      <dgm:prSet/>
      <dgm:spPr/>
      <dgm:t>
        <a:bodyPr/>
        <a:lstStyle/>
        <a:p>
          <a:endParaRPr lang="en-US"/>
        </a:p>
      </dgm:t>
    </dgm:pt>
    <dgm:pt modelId="{FDDBBA91-93D1-41BC-9443-9A27BF97F02E}" type="sibTrans" cxnId="{7E1F8F55-1FA7-4D58-920C-E9CAA2CFABCC}">
      <dgm:prSet/>
      <dgm:spPr/>
      <dgm:t>
        <a:bodyPr/>
        <a:lstStyle/>
        <a:p>
          <a:endParaRPr lang="en-US"/>
        </a:p>
      </dgm:t>
    </dgm:pt>
    <dgm:pt modelId="{2B87C146-8783-425B-B588-7B3DB3258339}">
      <dgm:prSet/>
      <dgm:spPr/>
      <dgm:t>
        <a:bodyPr/>
        <a:lstStyle/>
        <a:p>
          <a:pPr rtl="0"/>
          <a:r>
            <a:rPr lang="en-GB"/>
            <a:t>Respiratory </a:t>
          </a:r>
          <a:r>
            <a:rPr lang="en-GB">
              <a:latin typeface="Calibri Light"/>
            </a:rPr>
            <a:t>illness e.g. infective</a:t>
          </a:r>
          <a:r>
            <a:rPr lang="en-GB"/>
            <a:t> exacerbations (COPD, bronchiectasis)</a:t>
          </a:r>
          <a:r>
            <a:rPr lang="en-GB">
              <a:latin typeface="Calibri Light"/>
            </a:rPr>
            <a:t> , management of oxygen therapy</a:t>
          </a:r>
          <a:endParaRPr lang="en-US"/>
        </a:p>
      </dgm:t>
    </dgm:pt>
    <dgm:pt modelId="{052AF4EC-5A65-47A0-BCB8-C7385D79CBF2}" type="parTrans" cxnId="{904C90F7-36B9-4EBC-829E-1A137389CBAE}">
      <dgm:prSet/>
      <dgm:spPr/>
      <dgm:t>
        <a:bodyPr/>
        <a:lstStyle/>
        <a:p>
          <a:endParaRPr lang="en-US"/>
        </a:p>
      </dgm:t>
    </dgm:pt>
    <dgm:pt modelId="{38571C34-206E-453F-9D25-30A00B74BBF3}" type="sibTrans" cxnId="{904C90F7-36B9-4EBC-829E-1A137389CBAE}">
      <dgm:prSet/>
      <dgm:spPr/>
      <dgm:t>
        <a:bodyPr/>
        <a:lstStyle/>
        <a:p>
          <a:endParaRPr lang="en-US"/>
        </a:p>
      </dgm:t>
    </dgm:pt>
    <dgm:pt modelId="{CBF5F225-D527-44C7-8AEA-5A5C49F412BC}">
      <dgm:prSet/>
      <dgm:spPr/>
      <dgm:t>
        <a:bodyPr/>
        <a:lstStyle/>
        <a:p>
          <a:r>
            <a:rPr lang="en-GB"/>
            <a:t>Chronic conditions with acute exacerbations</a:t>
          </a:r>
          <a:endParaRPr lang="en-US"/>
        </a:p>
      </dgm:t>
    </dgm:pt>
    <dgm:pt modelId="{811D7FF8-4241-40F0-8196-1740415972FF}" type="parTrans" cxnId="{69DEE316-3B4A-43C0-B576-3A8DAF8383E8}">
      <dgm:prSet/>
      <dgm:spPr/>
      <dgm:t>
        <a:bodyPr/>
        <a:lstStyle/>
        <a:p>
          <a:endParaRPr lang="en-US"/>
        </a:p>
      </dgm:t>
    </dgm:pt>
    <dgm:pt modelId="{F0668055-318E-4018-839E-24767673640D}" type="sibTrans" cxnId="{69DEE316-3B4A-43C0-B576-3A8DAF8383E8}">
      <dgm:prSet/>
      <dgm:spPr/>
      <dgm:t>
        <a:bodyPr/>
        <a:lstStyle/>
        <a:p>
          <a:endParaRPr lang="en-US"/>
        </a:p>
      </dgm:t>
    </dgm:pt>
    <dgm:pt modelId="{750DEDB7-417A-4A05-A427-45C22971102C}">
      <dgm:prSet/>
      <dgm:spPr/>
      <dgm:t>
        <a:bodyPr/>
        <a:lstStyle/>
        <a:p>
          <a:r>
            <a:rPr lang="en-GB"/>
            <a:t>Acute delirium</a:t>
          </a:r>
          <a:endParaRPr lang="en-US"/>
        </a:p>
      </dgm:t>
    </dgm:pt>
    <dgm:pt modelId="{39A0456B-59EA-487A-B7B5-FF7E2BFC1EC5}" type="parTrans" cxnId="{4FA8703B-AF6C-47D5-B7AA-1BF08D7F786A}">
      <dgm:prSet/>
      <dgm:spPr/>
      <dgm:t>
        <a:bodyPr/>
        <a:lstStyle/>
        <a:p>
          <a:endParaRPr lang="en-US"/>
        </a:p>
      </dgm:t>
    </dgm:pt>
    <dgm:pt modelId="{70E5704E-370D-4E34-942C-A80D9D476B00}" type="sibTrans" cxnId="{4FA8703B-AF6C-47D5-B7AA-1BF08D7F786A}">
      <dgm:prSet/>
      <dgm:spPr/>
      <dgm:t>
        <a:bodyPr/>
        <a:lstStyle/>
        <a:p>
          <a:endParaRPr lang="en-US"/>
        </a:p>
      </dgm:t>
    </dgm:pt>
    <dgm:pt modelId="{E93675D1-14FB-485D-8E49-CD861309B905}">
      <dgm:prSet/>
      <dgm:spPr/>
      <dgm:t>
        <a:bodyPr/>
        <a:lstStyle/>
        <a:p>
          <a:r>
            <a:rPr lang="en-GB"/>
            <a:t>Acute functional decline with potential medical cause</a:t>
          </a:r>
          <a:endParaRPr lang="en-US"/>
        </a:p>
      </dgm:t>
    </dgm:pt>
    <dgm:pt modelId="{343B2AB9-228A-4FFD-A1D8-EBFF30EF5870}" type="parTrans" cxnId="{1DDF3877-747A-47AD-A915-AC9216059F97}">
      <dgm:prSet/>
      <dgm:spPr/>
      <dgm:t>
        <a:bodyPr/>
        <a:lstStyle/>
        <a:p>
          <a:endParaRPr lang="en-US"/>
        </a:p>
      </dgm:t>
    </dgm:pt>
    <dgm:pt modelId="{46289B62-E513-4A82-96A1-021ACB7716B0}" type="sibTrans" cxnId="{1DDF3877-747A-47AD-A915-AC9216059F97}">
      <dgm:prSet/>
      <dgm:spPr/>
      <dgm:t>
        <a:bodyPr/>
        <a:lstStyle/>
        <a:p>
          <a:endParaRPr lang="en-US"/>
        </a:p>
      </dgm:t>
    </dgm:pt>
    <dgm:pt modelId="{BB2AF616-719F-4F7F-BAF9-328DD5FB7FBF}">
      <dgm:prSet/>
      <dgm:spPr/>
      <dgm:t>
        <a:bodyPr/>
        <a:lstStyle/>
        <a:p>
          <a:r>
            <a:rPr lang="en-GB"/>
            <a:t>Infections requiring IV antibiotics – maximum of twice daily, caseload dependent</a:t>
          </a:r>
          <a:endParaRPr lang="en-US"/>
        </a:p>
      </dgm:t>
    </dgm:pt>
    <dgm:pt modelId="{FA8A7DA4-240D-42B2-AC10-FFAAFE39A20B}" type="parTrans" cxnId="{9EC421B7-104A-4FEA-B28F-AD04534EBF1F}">
      <dgm:prSet/>
      <dgm:spPr/>
      <dgm:t>
        <a:bodyPr/>
        <a:lstStyle/>
        <a:p>
          <a:endParaRPr lang="en-US"/>
        </a:p>
      </dgm:t>
    </dgm:pt>
    <dgm:pt modelId="{F13BC286-D05F-4FC4-AC7E-E0805C6CB5E5}" type="sibTrans" cxnId="{9EC421B7-104A-4FEA-B28F-AD04534EBF1F}">
      <dgm:prSet/>
      <dgm:spPr/>
      <dgm:t>
        <a:bodyPr/>
        <a:lstStyle/>
        <a:p>
          <a:endParaRPr lang="en-US"/>
        </a:p>
      </dgm:t>
    </dgm:pt>
    <dgm:pt modelId="{DD1AC08F-84E9-4193-8CB0-888EA2343A55}" type="pres">
      <dgm:prSet presAssocID="{68C6E706-062F-413D-9A80-32354635807F}" presName="root" presStyleCnt="0">
        <dgm:presLayoutVars>
          <dgm:dir/>
          <dgm:resizeHandles val="exact"/>
        </dgm:presLayoutVars>
      </dgm:prSet>
      <dgm:spPr/>
    </dgm:pt>
    <dgm:pt modelId="{2C289570-DDC9-47AE-8045-36928E5C5144}" type="pres">
      <dgm:prSet presAssocID="{68C6E706-062F-413D-9A80-32354635807F}" presName="container" presStyleCnt="0">
        <dgm:presLayoutVars>
          <dgm:dir/>
          <dgm:resizeHandles val="exact"/>
        </dgm:presLayoutVars>
      </dgm:prSet>
      <dgm:spPr/>
    </dgm:pt>
    <dgm:pt modelId="{6430101B-5B2F-4219-8383-E6FD33CB1C88}" type="pres">
      <dgm:prSet presAssocID="{5CBF1E60-2810-4114-9F03-2C6573C5B1F4}" presName="compNode" presStyleCnt="0"/>
      <dgm:spPr/>
    </dgm:pt>
    <dgm:pt modelId="{A083453E-7435-44B5-8E3A-E57E2C1831A2}" type="pres">
      <dgm:prSet presAssocID="{5CBF1E60-2810-4114-9F03-2C6573C5B1F4}" presName="iconBgRect" presStyleLbl="bgShp" presStyleIdx="0" presStyleCnt="6"/>
      <dgm:spPr/>
    </dgm:pt>
    <dgm:pt modelId="{AA3108C4-9B45-4DC7-A8FC-04CA3FAEAA2A}" type="pres">
      <dgm:prSet presAssocID="{5CBF1E60-2810-4114-9F03-2C6573C5B1F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80704AF3-65AC-4AB9-9DCD-5C489AF12CC5}" type="pres">
      <dgm:prSet presAssocID="{5CBF1E60-2810-4114-9F03-2C6573C5B1F4}" presName="spaceRect" presStyleCnt="0"/>
      <dgm:spPr/>
    </dgm:pt>
    <dgm:pt modelId="{8446A557-2832-4D7A-9D1C-5B547AC73C64}" type="pres">
      <dgm:prSet presAssocID="{5CBF1E60-2810-4114-9F03-2C6573C5B1F4}" presName="textRect" presStyleLbl="revTx" presStyleIdx="0" presStyleCnt="6">
        <dgm:presLayoutVars>
          <dgm:chMax val="1"/>
          <dgm:chPref val="1"/>
        </dgm:presLayoutVars>
      </dgm:prSet>
      <dgm:spPr/>
    </dgm:pt>
    <dgm:pt modelId="{A7F706BA-E5AA-46CF-B100-2C9C5F649510}" type="pres">
      <dgm:prSet presAssocID="{FDDBBA91-93D1-41BC-9443-9A27BF97F02E}" presName="sibTrans" presStyleLbl="sibTrans2D1" presStyleIdx="0" presStyleCnt="0"/>
      <dgm:spPr/>
    </dgm:pt>
    <dgm:pt modelId="{6CABDAF7-F0BA-439A-B13C-E4EF3E8FB122}" type="pres">
      <dgm:prSet presAssocID="{2B87C146-8783-425B-B588-7B3DB3258339}" presName="compNode" presStyleCnt="0"/>
      <dgm:spPr/>
    </dgm:pt>
    <dgm:pt modelId="{04571C5E-10FF-4CF5-BBAB-5BFEDD3612F7}" type="pres">
      <dgm:prSet presAssocID="{2B87C146-8783-425B-B588-7B3DB3258339}" presName="iconBgRect" presStyleLbl="bgShp" presStyleIdx="1" presStyleCnt="6"/>
      <dgm:spPr/>
    </dgm:pt>
    <dgm:pt modelId="{A276E798-7C1F-4C2F-941A-2A95EF8A09B6}" type="pres">
      <dgm:prSet presAssocID="{2B87C146-8783-425B-B588-7B3DB3258339}"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1D337C1C-4FDF-43AA-BE1B-D8B1B7106EA5}" type="pres">
      <dgm:prSet presAssocID="{2B87C146-8783-425B-B588-7B3DB3258339}" presName="spaceRect" presStyleCnt="0"/>
      <dgm:spPr/>
    </dgm:pt>
    <dgm:pt modelId="{7A907B0C-F533-4025-ADEC-80E72059B59F}" type="pres">
      <dgm:prSet presAssocID="{2B87C146-8783-425B-B588-7B3DB3258339}" presName="textRect" presStyleLbl="revTx" presStyleIdx="1" presStyleCnt="6">
        <dgm:presLayoutVars>
          <dgm:chMax val="1"/>
          <dgm:chPref val="1"/>
        </dgm:presLayoutVars>
      </dgm:prSet>
      <dgm:spPr/>
    </dgm:pt>
    <dgm:pt modelId="{11EE9834-AE05-486B-A166-4DDD3ABF3EBC}" type="pres">
      <dgm:prSet presAssocID="{38571C34-206E-453F-9D25-30A00B74BBF3}" presName="sibTrans" presStyleLbl="sibTrans2D1" presStyleIdx="0" presStyleCnt="0"/>
      <dgm:spPr/>
    </dgm:pt>
    <dgm:pt modelId="{4CBEDED4-BEA1-4C88-BD06-83F752FF93F6}" type="pres">
      <dgm:prSet presAssocID="{CBF5F225-D527-44C7-8AEA-5A5C49F412BC}" presName="compNode" presStyleCnt="0"/>
      <dgm:spPr/>
    </dgm:pt>
    <dgm:pt modelId="{3806D14C-0439-4DEA-B19F-CB56A3D9AE90}" type="pres">
      <dgm:prSet presAssocID="{CBF5F225-D527-44C7-8AEA-5A5C49F412BC}" presName="iconBgRect" presStyleLbl="bgShp" presStyleIdx="2" presStyleCnt="6"/>
      <dgm:spPr/>
    </dgm:pt>
    <dgm:pt modelId="{F4C66D92-4009-458B-887F-06FC915E9B64}" type="pres">
      <dgm:prSet presAssocID="{CBF5F225-D527-44C7-8AEA-5A5C49F412BC}"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F39DCEF4-08D6-4E15-870A-4C502968E545}" type="pres">
      <dgm:prSet presAssocID="{CBF5F225-D527-44C7-8AEA-5A5C49F412BC}" presName="spaceRect" presStyleCnt="0"/>
      <dgm:spPr/>
    </dgm:pt>
    <dgm:pt modelId="{FD3B094C-AE7D-4E3D-A980-A7D8E64D56E7}" type="pres">
      <dgm:prSet presAssocID="{CBF5F225-D527-44C7-8AEA-5A5C49F412BC}" presName="textRect" presStyleLbl="revTx" presStyleIdx="2" presStyleCnt="6">
        <dgm:presLayoutVars>
          <dgm:chMax val="1"/>
          <dgm:chPref val="1"/>
        </dgm:presLayoutVars>
      </dgm:prSet>
      <dgm:spPr/>
    </dgm:pt>
    <dgm:pt modelId="{2BBD63A6-8196-4B7F-B503-106F17C1C639}" type="pres">
      <dgm:prSet presAssocID="{F0668055-318E-4018-839E-24767673640D}" presName="sibTrans" presStyleLbl="sibTrans2D1" presStyleIdx="0" presStyleCnt="0"/>
      <dgm:spPr/>
    </dgm:pt>
    <dgm:pt modelId="{F5D6F4BE-B002-4EC1-92E5-680900D0B1E7}" type="pres">
      <dgm:prSet presAssocID="{750DEDB7-417A-4A05-A427-45C22971102C}" presName="compNode" presStyleCnt="0"/>
      <dgm:spPr/>
    </dgm:pt>
    <dgm:pt modelId="{214C6C93-A8CB-4D93-BCCE-948CEDC35348}" type="pres">
      <dgm:prSet presAssocID="{750DEDB7-417A-4A05-A427-45C22971102C}" presName="iconBgRect" presStyleLbl="bgShp" presStyleIdx="3" presStyleCnt="6"/>
      <dgm:spPr/>
    </dgm:pt>
    <dgm:pt modelId="{48CB0513-463B-404F-B546-6B4E9A7AFC70}" type="pres">
      <dgm:prSet presAssocID="{750DEDB7-417A-4A05-A427-45C22971102C}"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D365770C-C3D8-474C-A87D-F3858A1CABE6}" type="pres">
      <dgm:prSet presAssocID="{750DEDB7-417A-4A05-A427-45C22971102C}" presName="spaceRect" presStyleCnt="0"/>
      <dgm:spPr/>
    </dgm:pt>
    <dgm:pt modelId="{9AF4EAB0-FA7D-4953-B630-744B0EED509A}" type="pres">
      <dgm:prSet presAssocID="{750DEDB7-417A-4A05-A427-45C22971102C}" presName="textRect" presStyleLbl="revTx" presStyleIdx="3" presStyleCnt="6">
        <dgm:presLayoutVars>
          <dgm:chMax val="1"/>
          <dgm:chPref val="1"/>
        </dgm:presLayoutVars>
      </dgm:prSet>
      <dgm:spPr/>
    </dgm:pt>
    <dgm:pt modelId="{811A2E34-6228-4EF9-8091-A20909F1474A}" type="pres">
      <dgm:prSet presAssocID="{70E5704E-370D-4E34-942C-A80D9D476B00}" presName="sibTrans" presStyleLbl="sibTrans2D1" presStyleIdx="0" presStyleCnt="0"/>
      <dgm:spPr/>
    </dgm:pt>
    <dgm:pt modelId="{0DE9C2C2-BD24-4FC8-B091-437C7C4EEF14}" type="pres">
      <dgm:prSet presAssocID="{E93675D1-14FB-485D-8E49-CD861309B905}" presName="compNode" presStyleCnt="0"/>
      <dgm:spPr/>
    </dgm:pt>
    <dgm:pt modelId="{C34CC6EB-AB24-4CCD-96C1-96C3972C54F9}" type="pres">
      <dgm:prSet presAssocID="{E93675D1-14FB-485D-8E49-CD861309B905}" presName="iconBgRect" presStyleLbl="bgShp" presStyleIdx="4" presStyleCnt="6"/>
      <dgm:spPr/>
    </dgm:pt>
    <dgm:pt modelId="{3F67B569-FE47-4FF6-9DC9-F5D7B21DF29D}" type="pres">
      <dgm:prSet presAssocID="{E93675D1-14FB-485D-8E49-CD861309B905}"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C4F464C1-5DC6-49E4-9C6B-7B2A54D43909}" type="pres">
      <dgm:prSet presAssocID="{E93675D1-14FB-485D-8E49-CD861309B905}" presName="spaceRect" presStyleCnt="0"/>
      <dgm:spPr/>
    </dgm:pt>
    <dgm:pt modelId="{49AB844F-646C-4566-BF24-CFA95B4D9261}" type="pres">
      <dgm:prSet presAssocID="{E93675D1-14FB-485D-8E49-CD861309B905}" presName="textRect" presStyleLbl="revTx" presStyleIdx="4" presStyleCnt="6">
        <dgm:presLayoutVars>
          <dgm:chMax val="1"/>
          <dgm:chPref val="1"/>
        </dgm:presLayoutVars>
      </dgm:prSet>
      <dgm:spPr/>
    </dgm:pt>
    <dgm:pt modelId="{4D932C5C-3E03-48A3-932F-B2FC3D363500}" type="pres">
      <dgm:prSet presAssocID="{46289B62-E513-4A82-96A1-021ACB7716B0}" presName="sibTrans" presStyleLbl="sibTrans2D1" presStyleIdx="0" presStyleCnt="0"/>
      <dgm:spPr/>
    </dgm:pt>
    <dgm:pt modelId="{90D6B436-6985-4754-AA47-052A2BFE86D7}" type="pres">
      <dgm:prSet presAssocID="{BB2AF616-719F-4F7F-BAF9-328DD5FB7FBF}" presName="compNode" presStyleCnt="0"/>
      <dgm:spPr/>
    </dgm:pt>
    <dgm:pt modelId="{CA9A24F9-336C-4F77-8DE6-D2696AEF6ED0}" type="pres">
      <dgm:prSet presAssocID="{BB2AF616-719F-4F7F-BAF9-328DD5FB7FBF}" presName="iconBgRect" presStyleLbl="bgShp" presStyleIdx="5" presStyleCnt="6"/>
      <dgm:spPr/>
    </dgm:pt>
    <dgm:pt modelId="{E736195C-E75D-417F-AA09-4A88E2D5477F}" type="pres">
      <dgm:prSet presAssocID="{BB2AF616-719F-4F7F-BAF9-328DD5FB7FBF}"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edle"/>
        </a:ext>
      </dgm:extLst>
    </dgm:pt>
    <dgm:pt modelId="{F7CE1ECA-FC87-49C1-A736-E44794A6C490}" type="pres">
      <dgm:prSet presAssocID="{BB2AF616-719F-4F7F-BAF9-328DD5FB7FBF}" presName="spaceRect" presStyleCnt="0"/>
      <dgm:spPr/>
    </dgm:pt>
    <dgm:pt modelId="{A34665E2-1455-499D-A45F-293E25B8E6B1}" type="pres">
      <dgm:prSet presAssocID="{BB2AF616-719F-4F7F-BAF9-328DD5FB7FBF}" presName="textRect" presStyleLbl="revTx" presStyleIdx="5" presStyleCnt="6">
        <dgm:presLayoutVars>
          <dgm:chMax val="1"/>
          <dgm:chPref val="1"/>
        </dgm:presLayoutVars>
      </dgm:prSet>
      <dgm:spPr/>
    </dgm:pt>
  </dgm:ptLst>
  <dgm:cxnLst>
    <dgm:cxn modelId="{F85BFE07-9917-ED4B-93A0-1EB9B419CE1E}" type="presOf" srcId="{46289B62-E513-4A82-96A1-021ACB7716B0}" destId="{4D932C5C-3E03-48A3-932F-B2FC3D363500}" srcOrd="0" destOrd="0" presId="urn:microsoft.com/office/officeart/2018/2/layout/IconCircleList"/>
    <dgm:cxn modelId="{69DEE316-3B4A-43C0-B576-3A8DAF8383E8}" srcId="{68C6E706-062F-413D-9A80-32354635807F}" destId="{CBF5F225-D527-44C7-8AEA-5A5C49F412BC}" srcOrd="2" destOrd="0" parTransId="{811D7FF8-4241-40F0-8196-1740415972FF}" sibTransId="{F0668055-318E-4018-839E-24767673640D}"/>
    <dgm:cxn modelId="{742BD029-E361-4040-9C11-4A8697496847}" type="presOf" srcId="{CBF5F225-D527-44C7-8AEA-5A5C49F412BC}" destId="{FD3B094C-AE7D-4E3D-A980-A7D8E64D56E7}" srcOrd="0" destOrd="0" presId="urn:microsoft.com/office/officeart/2018/2/layout/IconCircleList"/>
    <dgm:cxn modelId="{4FA8703B-AF6C-47D5-B7AA-1BF08D7F786A}" srcId="{68C6E706-062F-413D-9A80-32354635807F}" destId="{750DEDB7-417A-4A05-A427-45C22971102C}" srcOrd="3" destOrd="0" parTransId="{39A0456B-59EA-487A-B7B5-FF7E2BFC1EC5}" sibTransId="{70E5704E-370D-4E34-942C-A80D9D476B00}"/>
    <dgm:cxn modelId="{C534174C-6BC8-574E-9A9A-6C6E539CC9C7}" type="presOf" srcId="{5CBF1E60-2810-4114-9F03-2C6573C5B1F4}" destId="{8446A557-2832-4D7A-9D1C-5B547AC73C64}" srcOrd="0" destOrd="0" presId="urn:microsoft.com/office/officeart/2018/2/layout/IconCircleList"/>
    <dgm:cxn modelId="{1AB69452-15AB-3942-868F-B0F4DD8EBFEB}" type="presOf" srcId="{70E5704E-370D-4E34-942C-A80D9D476B00}" destId="{811A2E34-6228-4EF9-8091-A20909F1474A}" srcOrd="0" destOrd="0" presId="urn:microsoft.com/office/officeart/2018/2/layout/IconCircleList"/>
    <dgm:cxn modelId="{7E1F8F55-1FA7-4D58-920C-E9CAA2CFABCC}" srcId="{68C6E706-062F-413D-9A80-32354635807F}" destId="{5CBF1E60-2810-4114-9F03-2C6573C5B1F4}" srcOrd="0" destOrd="0" parTransId="{6F7B7E26-A822-4684-8F75-0073C6A339CA}" sibTransId="{FDDBBA91-93D1-41BC-9443-9A27BF97F02E}"/>
    <dgm:cxn modelId="{1DDF3877-747A-47AD-A915-AC9216059F97}" srcId="{68C6E706-062F-413D-9A80-32354635807F}" destId="{E93675D1-14FB-485D-8E49-CD861309B905}" srcOrd="4" destOrd="0" parTransId="{343B2AB9-228A-4FFD-A1D8-EBFF30EF5870}" sibTransId="{46289B62-E513-4A82-96A1-021ACB7716B0}"/>
    <dgm:cxn modelId="{247FAA81-81F7-DA44-ADC1-DE2D9BC5671D}" type="presOf" srcId="{E93675D1-14FB-485D-8E49-CD861309B905}" destId="{49AB844F-646C-4566-BF24-CFA95B4D9261}" srcOrd="0" destOrd="0" presId="urn:microsoft.com/office/officeart/2018/2/layout/IconCircleList"/>
    <dgm:cxn modelId="{9EC421B7-104A-4FEA-B28F-AD04534EBF1F}" srcId="{68C6E706-062F-413D-9A80-32354635807F}" destId="{BB2AF616-719F-4F7F-BAF9-328DD5FB7FBF}" srcOrd="5" destOrd="0" parTransId="{FA8A7DA4-240D-42B2-AC10-FFAAFE39A20B}" sibTransId="{F13BC286-D05F-4FC4-AC7E-E0805C6CB5E5}"/>
    <dgm:cxn modelId="{F429D7C5-5A7C-C748-AC19-43B1646E5435}" type="presOf" srcId="{BB2AF616-719F-4F7F-BAF9-328DD5FB7FBF}" destId="{A34665E2-1455-499D-A45F-293E25B8E6B1}" srcOrd="0" destOrd="0" presId="urn:microsoft.com/office/officeart/2018/2/layout/IconCircleList"/>
    <dgm:cxn modelId="{8D6BE0CB-BD0C-2846-82D9-A4C9D7D002C2}" type="presOf" srcId="{F0668055-318E-4018-839E-24767673640D}" destId="{2BBD63A6-8196-4B7F-B503-106F17C1C639}" srcOrd="0" destOrd="0" presId="urn:microsoft.com/office/officeart/2018/2/layout/IconCircleList"/>
    <dgm:cxn modelId="{C1BAEED3-E616-6D48-A7D0-E30DF9DA38E9}" type="presOf" srcId="{FDDBBA91-93D1-41BC-9443-9A27BF97F02E}" destId="{A7F706BA-E5AA-46CF-B100-2C9C5F649510}" srcOrd="0" destOrd="0" presId="urn:microsoft.com/office/officeart/2018/2/layout/IconCircleList"/>
    <dgm:cxn modelId="{58EE49E7-A6D6-7F4D-A201-E8A87F598382}" type="presOf" srcId="{750DEDB7-417A-4A05-A427-45C22971102C}" destId="{9AF4EAB0-FA7D-4953-B630-744B0EED509A}" srcOrd="0" destOrd="0" presId="urn:microsoft.com/office/officeart/2018/2/layout/IconCircleList"/>
    <dgm:cxn modelId="{56A7B4E7-294E-7E45-BAB2-66FFDF1CBB54}" type="presOf" srcId="{68C6E706-062F-413D-9A80-32354635807F}" destId="{DD1AC08F-84E9-4193-8CB0-888EA2343A55}" srcOrd="0" destOrd="0" presId="urn:microsoft.com/office/officeart/2018/2/layout/IconCircleList"/>
    <dgm:cxn modelId="{06D47AF1-BCB1-C24D-BEBA-C5E090667F7B}" type="presOf" srcId="{2B87C146-8783-425B-B588-7B3DB3258339}" destId="{7A907B0C-F533-4025-ADEC-80E72059B59F}" srcOrd="0" destOrd="0" presId="urn:microsoft.com/office/officeart/2018/2/layout/IconCircleList"/>
    <dgm:cxn modelId="{739280F5-ECF0-A74E-84EF-8383A8D885C4}" type="presOf" srcId="{38571C34-206E-453F-9D25-30A00B74BBF3}" destId="{11EE9834-AE05-486B-A166-4DDD3ABF3EBC}" srcOrd="0" destOrd="0" presId="urn:microsoft.com/office/officeart/2018/2/layout/IconCircleList"/>
    <dgm:cxn modelId="{904C90F7-36B9-4EBC-829E-1A137389CBAE}" srcId="{68C6E706-062F-413D-9A80-32354635807F}" destId="{2B87C146-8783-425B-B588-7B3DB3258339}" srcOrd="1" destOrd="0" parTransId="{052AF4EC-5A65-47A0-BCB8-C7385D79CBF2}" sibTransId="{38571C34-206E-453F-9D25-30A00B74BBF3}"/>
    <dgm:cxn modelId="{919C5CC8-291C-4347-BC2F-F1F29BC38CD8}" type="presParOf" srcId="{DD1AC08F-84E9-4193-8CB0-888EA2343A55}" destId="{2C289570-DDC9-47AE-8045-36928E5C5144}" srcOrd="0" destOrd="0" presId="urn:microsoft.com/office/officeart/2018/2/layout/IconCircleList"/>
    <dgm:cxn modelId="{82ACB03E-0CA8-F049-96FD-5CF2EF3E25C3}" type="presParOf" srcId="{2C289570-DDC9-47AE-8045-36928E5C5144}" destId="{6430101B-5B2F-4219-8383-E6FD33CB1C88}" srcOrd="0" destOrd="0" presId="urn:microsoft.com/office/officeart/2018/2/layout/IconCircleList"/>
    <dgm:cxn modelId="{CC1D49A3-C228-6340-8DA9-FACA978C65DE}" type="presParOf" srcId="{6430101B-5B2F-4219-8383-E6FD33CB1C88}" destId="{A083453E-7435-44B5-8E3A-E57E2C1831A2}" srcOrd="0" destOrd="0" presId="urn:microsoft.com/office/officeart/2018/2/layout/IconCircleList"/>
    <dgm:cxn modelId="{A5395AA2-3CD9-6E4F-8778-47A57B95DF7F}" type="presParOf" srcId="{6430101B-5B2F-4219-8383-E6FD33CB1C88}" destId="{AA3108C4-9B45-4DC7-A8FC-04CA3FAEAA2A}" srcOrd="1" destOrd="0" presId="urn:microsoft.com/office/officeart/2018/2/layout/IconCircleList"/>
    <dgm:cxn modelId="{A9C208ED-F9CE-504C-8D60-1D3102D0413A}" type="presParOf" srcId="{6430101B-5B2F-4219-8383-E6FD33CB1C88}" destId="{80704AF3-65AC-4AB9-9DCD-5C489AF12CC5}" srcOrd="2" destOrd="0" presId="urn:microsoft.com/office/officeart/2018/2/layout/IconCircleList"/>
    <dgm:cxn modelId="{854EAE73-0CFD-F945-94AB-CCA17FA6DE0C}" type="presParOf" srcId="{6430101B-5B2F-4219-8383-E6FD33CB1C88}" destId="{8446A557-2832-4D7A-9D1C-5B547AC73C64}" srcOrd="3" destOrd="0" presId="urn:microsoft.com/office/officeart/2018/2/layout/IconCircleList"/>
    <dgm:cxn modelId="{BCF883C6-F29F-9A43-89BF-1C3107898098}" type="presParOf" srcId="{2C289570-DDC9-47AE-8045-36928E5C5144}" destId="{A7F706BA-E5AA-46CF-B100-2C9C5F649510}" srcOrd="1" destOrd="0" presId="urn:microsoft.com/office/officeart/2018/2/layout/IconCircleList"/>
    <dgm:cxn modelId="{C71497F2-9C54-264A-B34B-46C0D8313B53}" type="presParOf" srcId="{2C289570-DDC9-47AE-8045-36928E5C5144}" destId="{6CABDAF7-F0BA-439A-B13C-E4EF3E8FB122}" srcOrd="2" destOrd="0" presId="urn:microsoft.com/office/officeart/2018/2/layout/IconCircleList"/>
    <dgm:cxn modelId="{3F220DB4-D9EE-4146-B208-7C22B87AC113}" type="presParOf" srcId="{6CABDAF7-F0BA-439A-B13C-E4EF3E8FB122}" destId="{04571C5E-10FF-4CF5-BBAB-5BFEDD3612F7}" srcOrd="0" destOrd="0" presId="urn:microsoft.com/office/officeart/2018/2/layout/IconCircleList"/>
    <dgm:cxn modelId="{10750E4E-4EA6-4741-9F47-23D0E4CEFF4F}" type="presParOf" srcId="{6CABDAF7-F0BA-439A-B13C-E4EF3E8FB122}" destId="{A276E798-7C1F-4C2F-941A-2A95EF8A09B6}" srcOrd="1" destOrd="0" presId="urn:microsoft.com/office/officeart/2018/2/layout/IconCircleList"/>
    <dgm:cxn modelId="{020581F4-4CE5-AE4B-BF04-D6C94D1C7D3E}" type="presParOf" srcId="{6CABDAF7-F0BA-439A-B13C-E4EF3E8FB122}" destId="{1D337C1C-4FDF-43AA-BE1B-D8B1B7106EA5}" srcOrd="2" destOrd="0" presId="urn:microsoft.com/office/officeart/2018/2/layout/IconCircleList"/>
    <dgm:cxn modelId="{8C27F4E2-F301-3B4B-A7AF-010F39CB3A8A}" type="presParOf" srcId="{6CABDAF7-F0BA-439A-B13C-E4EF3E8FB122}" destId="{7A907B0C-F533-4025-ADEC-80E72059B59F}" srcOrd="3" destOrd="0" presId="urn:microsoft.com/office/officeart/2018/2/layout/IconCircleList"/>
    <dgm:cxn modelId="{F13A0F72-BF9C-3245-90C4-E7FB95D91443}" type="presParOf" srcId="{2C289570-DDC9-47AE-8045-36928E5C5144}" destId="{11EE9834-AE05-486B-A166-4DDD3ABF3EBC}" srcOrd="3" destOrd="0" presId="urn:microsoft.com/office/officeart/2018/2/layout/IconCircleList"/>
    <dgm:cxn modelId="{952B855A-2CA9-294D-A46B-19647C96D66A}" type="presParOf" srcId="{2C289570-DDC9-47AE-8045-36928E5C5144}" destId="{4CBEDED4-BEA1-4C88-BD06-83F752FF93F6}" srcOrd="4" destOrd="0" presId="urn:microsoft.com/office/officeart/2018/2/layout/IconCircleList"/>
    <dgm:cxn modelId="{B9F81307-5EC3-3E4A-9EE4-DB8118B66358}" type="presParOf" srcId="{4CBEDED4-BEA1-4C88-BD06-83F752FF93F6}" destId="{3806D14C-0439-4DEA-B19F-CB56A3D9AE90}" srcOrd="0" destOrd="0" presId="urn:microsoft.com/office/officeart/2018/2/layout/IconCircleList"/>
    <dgm:cxn modelId="{F6A40B06-43B8-E144-A013-9DC3DE92AE45}" type="presParOf" srcId="{4CBEDED4-BEA1-4C88-BD06-83F752FF93F6}" destId="{F4C66D92-4009-458B-887F-06FC915E9B64}" srcOrd="1" destOrd="0" presId="urn:microsoft.com/office/officeart/2018/2/layout/IconCircleList"/>
    <dgm:cxn modelId="{21628E43-90A8-2841-A611-56CFE385EA6C}" type="presParOf" srcId="{4CBEDED4-BEA1-4C88-BD06-83F752FF93F6}" destId="{F39DCEF4-08D6-4E15-870A-4C502968E545}" srcOrd="2" destOrd="0" presId="urn:microsoft.com/office/officeart/2018/2/layout/IconCircleList"/>
    <dgm:cxn modelId="{B7ED7908-9AEE-8D48-AB3C-8FA0657435BC}" type="presParOf" srcId="{4CBEDED4-BEA1-4C88-BD06-83F752FF93F6}" destId="{FD3B094C-AE7D-4E3D-A980-A7D8E64D56E7}" srcOrd="3" destOrd="0" presId="urn:microsoft.com/office/officeart/2018/2/layout/IconCircleList"/>
    <dgm:cxn modelId="{419A5430-A5CA-C146-9897-7BCE9E6D4279}" type="presParOf" srcId="{2C289570-DDC9-47AE-8045-36928E5C5144}" destId="{2BBD63A6-8196-4B7F-B503-106F17C1C639}" srcOrd="5" destOrd="0" presId="urn:microsoft.com/office/officeart/2018/2/layout/IconCircleList"/>
    <dgm:cxn modelId="{26936EF6-736E-834E-9EE5-56ED53D81E6C}" type="presParOf" srcId="{2C289570-DDC9-47AE-8045-36928E5C5144}" destId="{F5D6F4BE-B002-4EC1-92E5-680900D0B1E7}" srcOrd="6" destOrd="0" presId="urn:microsoft.com/office/officeart/2018/2/layout/IconCircleList"/>
    <dgm:cxn modelId="{40E6C4C3-FFE2-9443-AF27-42BD4FE7A8E8}" type="presParOf" srcId="{F5D6F4BE-B002-4EC1-92E5-680900D0B1E7}" destId="{214C6C93-A8CB-4D93-BCCE-948CEDC35348}" srcOrd="0" destOrd="0" presId="urn:microsoft.com/office/officeart/2018/2/layout/IconCircleList"/>
    <dgm:cxn modelId="{BDEFD6AC-888E-B24D-AADD-42D21042DB9F}" type="presParOf" srcId="{F5D6F4BE-B002-4EC1-92E5-680900D0B1E7}" destId="{48CB0513-463B-404F-B546-6B4E9A7AFC70}" srcOrd="1" destOrd="0" presId="urn:microsoft.com/office/officeart/2018/2/layout/IconCircleList"/>
    <dgm:cxn modelId="{4E6DEEA9-A512-AF4F-8921-5AEE6891CA5E}" type="presParOf" srcId="{F5D6F4BE-B002-4EC1-92E5-680900D0B1E7}" destId="{D365770C-C3D8-474C-A87D-F3858A1CABE6}" srcOrd="2" destOrd="0" presId="urn:microsoft.com/office/officeart/2018/2/layout/IconCircleList"/>
    <dgm:cxn modelId="{077CC25A-C5C5-3B41-8778-6988FF9DA8CB}" type="presParOf" srcId="{F5D6F4BE-B002-4EC1-92E5-680900D0B1E7}" destId="{9AF4EAB0-FA7D-4953-B630-744B0EED509A}" srcOrd="3" destOrd="0" presId="urn:microsoft.com/office/officeart/2018/2/layout/IconCircleList"/>
    <dgm:cxn modelId="{EDADF74B-850A-174A-9C93-559AAC408FBC}" type="presParOf" srcId="{2C289570-DDC9-47AE-8045-36928E5C5144}" destId="{811A2E34-6228-4EF9-8091-A20909F1474A}" srcOrd="7" destOrd="0" presId="urn:microsoft.com/office/officeart/2018/2/layout/IconCircleList"/>
    <dgm:cxn modelId="{4EB0399C-D48D-2D4B-91DC-1094CF31646F}" type="presParOf" srcId="{2C289570-DDC9-47AE-8045-36928E5C5144}" destId="{0DE9C2C2-BD24-4FC8-B091-437C7C4EEF14}" srcOrd="8" destOrd="0" presId="urn:microsoft.com/office/officeart/2018/2/layout/IconCircleList"/>
    <dgm:cxn modelId="{DAE30966-A047-474C-94AB-37DA7CF880F5}" type="presParOf" srcId="{0DE9C2C2-BD24-4FC8-B091-437C7C4EEF14}" destId="{C34CC6EB-AB24-4CCD-96C1-96C3972C54F9}" srcOrd="0" destOrd="0" presId="urn:microsoft.com/office/officeart/2018/2/layout/IconCircleList"/>
    <dgm:cxn modelId="{1CC1BC38-B317-6F47-8580-9F02CF91057C}" type="presParOf" srcId="{0DE9C2C2-BD24-4FC8-B091-437C7C4EEF14}" destId="{3F67B569-FE47-4FF6-9DC9-F5D7B21DF29D}" srcOrd="1" destOrd="0" presId="urn:microsoft.com/office/officeart/2018/2/layout/IconCircleList"/>
    <dgm:cxn modelId="{AFE81C67-58D9-254A-A339-CCA79B5214DA}" type="presParOf" srcId="{0DE9C2C2-BD24-4FC8-B091-437C7C4EEF14}" destId="{C4F464C1-5DC6-49E4-9C6B-7B2A54D43909}" srcOrd="2" destOrd="0" presId="urn:microsoft.com/office/officeart/2018/2/layout/IconCircleList"/>
    <dgm:cxn modelId="{5CBEAFCA-535E-144B-B707-3B99FAAB560F}" type="presParOf" srcId="{0DE9C2C2-BD24-4FC8-B091-437C7C4EEF14}" destId="{49AB844F-646C-4566-BF24-CFA95B4D9261}" srcOrd="3" destOrd="0" presId="urn:microsoft.com/office/officeart/2018/2/layout/IconCircleList"/>
    <dgm:cxn modelId="{8C3E4A0F-356B-DC4A-A1BE-B943C6FCDA0C}" type="presParOf" srcId="{2C289570-DDC9-47AE-8045-36928E5C5144}" destId="{4D932C5C-3E03-48A3-932F-B2FC3D363500}" srcOrd="9" destOrd="0" presId="urn:microsoft.com/office/officeart/2018/2/layout/IconCircleList"/>
    <dgm:cxn modelId="{DDA4D528-A7C0-6B49-A38C-E2019DAFB592}" type="presParOf" srcId="{2C289570-DDC9-47AE-8045-36928E5C5144}" destId="{90D6B436-6985-4754-AA47-052A2BFE86D7}" srcOrd="10" destOrd="0" presId="urn:microsoft.com/office/officeart/2018/2/layout/IconCircleList"/>
    <dgm:cxn modelId="{6D91353D-CCEF-D747-A771-3EED331905C2}" type="presParOf" srcId="{90D6B436-6985-4754-AA47-052A2BFE86D7}" destId="{CA9A24F9-336C-4F77-8DE6-D2696AEF6ED0}" srcOrd="0" destOrd="0" presId="urn:microsoft.com/office/officeart/2018/2/layout/IconCircleList"/>
    <dgm:cxn modelId="{556DD023-8A90-414D-A3E3-9DE34F4012E3}" type="presParOf" srcId="{90D6B436-6985-4754-AA47-052A2BFE86D7}" destId="{E736195C-E75D-417F-AA09-4A88E2D5477F}" srcOrd="1" destOrd="0" presId="urn:microsoft.com/office/officeart/2018/2/layout/IconCircleList"/>
    <dgm:cxn modelId="{D85093D1-1856-7D47-B45E-5F05370A97A8}" type="presParOf" srcId="{90D6B436-6985-4754-AA47-052A2BFE86D7}" destId="{F7CE1ECA-FC87-49C1-A736-E44794A6C490}" srcOrd="2" destOrd="0" presId="urn:microsoft.com/office/officeart/2018/2/layout/IconCircleList"/>
    <dgm:cxn modelId="{3252DF82-AF8D-5749-98BA-5AB7773394B4}" type="presParOf" srcId="{90D6B436-6985-4754-AA47-052A2BFE86D7}" destId="{A34665E2-1455-499D-A45F-293E25B8E6B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6E706-062F-413D-9A80-32354635807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CBF1E60-2810-4114-9F03-2C6573C5B1F4}">
      <dgm:prSet/>
      <dgm:spPr/>
      <dgm:t>
        <a:bodyPr/>
        <a:lstStyle/>
        <a:p>
          <a:pPr rtl="0"/>
          <a:r>
            <a:rPr lang="en-GB"/>
            <a:t>Referrals which are solely for OT/PT</a:t>
          </a:r>
          <a:r>
            <a:rPr lang="en-GB">
              <a:latin typeface="Calibri Light"/>
            </a:rPr>
            <a:t>, pulmonary rehab</a:t>
          </a:r>
          <a:r>
            <a:rPr lang="en-GB"/>
            <a:t> or social care</a:t>
          </a:r>
          <a:endParaRPr lang="en-US"/>
        </a:p>
      </dgm:t>
    </dgm:pt>
    <dgm:pt modelId="{6F7B7E26-A822-4684-8F75-0073C6A339CA}" type="parTrans" cxnId="{7E1F8F55-1FA7-4D58-920C-E9CAA2CFABCC}">
      <dgm:prSet/>
      <dgm:spPr/>
      <dgm:t>
        <a:bodyPr/>
        <a:lstStyle/>
        <a:p>
          <a:endParaRPr lang="en-US"/>
        </a:p>
      </dgm:t>
    </dgm:pt>
    <dgm:pt modelId="{FDDBBA91-93D1-41BC-9443-9A27BF97F02E}" type="sibTrans" cxnId="{7E1F8F55-1FA7-4D58-920C-E9CAA2CFABCC}">
      <dgm:prSet/>
      <dgm:spPr/>
      <dgm:t>
        <a:bodyPr/>
        <a:lstStyle/>
        <a:p>
          <a:endParaRPr lang="en-US"/>
        </a:p>
      </dgm:t>
    </dgm:pt>
    <dgm:pt modelId="{2B87C146-8783-425B-B588-7B3DB3258339}">
      <dgm:prSet/>
      <dgm:spPr/>
      <dgm:t>
        <a:bodyPr/>
        <a:lstStyle/>
        <a:p>
          <a:r>
            <a:rPr lang="en-GB"/>
            <a:t>Routine requirements e.g., regular subcutaneous injections, INR/anti-coagulant dosing, or wound care</a:t>
          </a:r>
          <a:endParaRPr lang="en-US"/>
        </a:p>
      </dgm:t>
    </dgm:pt>
    <dgm:pt modelId="{052AF4EC-5A65-47A0-BCB8-C7385D79CBF2}" type="parTrans" cxnId="{904C90F7-36B9-4EBC-829E-1A137389CBAE}">
      <dgm:prSet/>
      <dgm:spPr/>
      <dgm:t>
        <a:bodyPr/>
        <a:lstStyle/>
        <a:p>
          <a:endParaRPr lang="en-US"/>
        </a:p>
      </dgm:t>
    </dgm:pt>
    <dgm:pt modelId="{38571C34-206E-453F-9D25-30A00B74BBF3}" type="sibTrans" cxnId="{904C90F7-36B9-4EBC-829E-1A137389CBAE}">
      <dgm:prSet/>
      <dgm:spPr/>
      <dgm:t>
        <a:bodyPr/>
        <a:lstStyle/>
        <a:p>
          <a:endParaRPr lang="en-US"/>
        </a:p>
      </dgm:t>
    </dgm:pt>
    <dgm:pt modelId="{CBF5F225-D527-44C7-8AEA-5A5C49F412BC}">
      <dgm:prSet/>
      <dgm:spPr/>
      <dgm:t>
        <a:bodyPr/>
        <a:lstStyle/>
        <a:p>
          <a:r>
            <a:rPr lang="en-GB"/>
            <a:t>Patients for end-of-life care</a:t>
          </a:r>
          <a:endParaRPr lang="en-US"/>
        </a:p>
      </dgm:t>
    </dgm:pt>
    <dgm:pt modelId="{811D7FF8-4241-40F0-8196-1740415972FF}" type="parTrans" cxnId="{69DEE316-3B4A-43C0-B576-3A8DAF8383E8}">
      <dgm:prSet/>
      <dgm:spPr/>
      <dgm:t>
        <a:bodyPr/>
        <a:lstStyle/>
        <a:p>
          <a:endParaRPr lang="en-US"/>
        </a:p>
      </dgm:t>
    </dgm:pt>
    <dgm:pt modelId="{F0668055-318E-4018-839E-24767673640D}" type="sibTrans" cxnId="{69DEE316-3B4A-43C0-B576-3A8DAF8383E8}">
      <dgm:prSet/>
      <dgm:spPr/>
      <dgm:t>
        <a:bodyPr/>
        <a:lstStyle/>
        <a:p>
          <a:endParaRPr lang="en-US"/>
        </a:p>
      </dgm:t>
    </dgm:pt>
    <dgm:pt modelId="{750DEDB7-417A-4A05-A427-45C22971102C}">
      <dgm:prSet/>
      <dgm:spPr/>
      <dgm:t>
        <a:bodyPr/>
        <a:lstStyle/>
        <a:p>
          <a:r>
            <a:rPr lang="en-GB"/>
            <a:t>Stroke, acute coronary syndromes, or suspected DVT</a:t>
          </a:r>
          <a:endParaRPr lang="en-US"/>
        </a:p>
      </dgm:t>
    </dgm:pt>
    <dgm:pt modelId="{39A0456B-59EA-487A-B7B5-FF7E2BFC1EC5}" type="parTrans" cxnId="{4FA8703B-AF6C-47D5-B7AA-1BF08D7F786A}">
      <dgm:prSet/>
      <dgm:spPr/>
      <dgm:t>
        <a:bodyPr/>
        <a:lstStyle/>
        <a:p>
          <a:endParaRPr lang="en-US"/>
        </a:p>
      </dgm:t>
    </dgm:pt>
    <dgm:pt modelId="{70E5704E-370D-4E34-942C-A80D9D476B00}" type="sibTrans" cxnId="{4FA8703B-AF6C-47D5-B7AA-1BF08D7F786A}">
      <dgm:prSet/>
      <dgm:spPr/>
      <dgm:t>
        <a:bodyPr/>
        <a:lstStyle/>
        <a:p>
          <a:endParaRPr lang="en-US"/>
        </a:p>
      </dgm:t>
    </dgm:pt>
    <dgm:pt modelId="{E93675D1-14FB-485D-8E49-CD861309B905}">
      <dgm:prSet/>
      <dgm:spPr/>
      <dgm:t>
        <a:bodyPr/>
        <a:lstStyle/>
        <a:p>
          <a:pPr rtl="0"/>
          <a:r>
            <a:rPr lang="en-GB"/>
            <a:t>Suspected hip or lower limb fractures</a:t>
          </a:r>
          <a:endParaRPr lang="en-US"/>
        </a:p>
      </dgm:t>
    </dgm:pt>
    <dgm:pt modelId="{343B2AB9-228A-4FFD-A1D8-EBFF30EF5870}" type="parTrans" cxnId="{1DDF3877-747A-47AD-A915-AC9216059F97}">
      <dgm:prSet/>
      <dgm:spPr/>
      <dgm:t>
        <a:bodyPr/>
        <a:lstStyle/>
        <a:p>
          <a:endParaRPr lang="en-US"/>
        </a:p>
      </dgm:t>
    </dgm:pt>
    <dgm:pt modelId="{46289B62-E513-4A82-96A1-021ACB7716B0}" type="sibTrans" cxnId="{1DDF3877-747A-47AD-A915-AC9216059F97}">
      <dgm:prSet/>
      <dgm:spPr/>
      <dgm:t>
        <a:bodyPr/>
        <a:lstStyle/>
        <a:p>
          <a:endParaRPr lang="en-US"/>
        </a:p>
      </dgm:t>
    </dgm:pt>
    <dgm:pt modelId="{BB2AF616-719F-4F7F-BAF9-328DD5FB7FBF}">
      <dgm:prSet/>
      <dgm:spPr/>
      <dgm:t>
        <a:bodyPr/>
        <a:lstStyle/>
        <a:p>
          <a:r>
            <a:rPr lang="en-GB"/>
            <a:t>Surgical presentations e.g., acute abdomen</a:t>
          </a:r>
          <a:endParaRPr lang="en-US"/>
        </a:p>
      </dgm:t>
    </dgm:pt>
    <dgm:pt modelId="{FA8A7DA4-240D-42B2-AC10-FFAAFE39A20B}" type="parTrans" cxnId="{9EC421B7-104A-4FEA-B28F-AD04534EBF1F}">
      <dgm:prSet/>
      <dgm:spPr/>
      <dgm:t>
        <a:bodyPr/>
        <a:lstStyle/>
        <a:p>
          <a:endParaRPr lang="en-US"/>
        </a:p>
      </dgm:t>
    </dgm:pt>
    <dgm:pt modelId="{F13BC286-D05F-4FC4-AC7E-E0805C6CB5E5}" type="sibTrans" cxnId="{9EC421B7-104A-4FEA-B28F-AD04534EBF1F}">
      <dgm:prSet/>
      <dgm:spPr/>
      <dgm:t>
        <a:bodyPr/>
        <a:lstStyle/>
        <a:p>
          <a:endParaRPr lang="en-US"/>
        </a:p>
      </dgm:t>
    </dgm:pt>
    <dgm:pt modelId="{201E5064-7764-49E0-89B5-90631E598249}" type="pres">
      <dgm:prSet presAssocID="{68C6E706-062F-413D-9A80-32354635807F}" presName="root" presStyleCnt="0">
        <dgm:presLayoutVars>
          <dgm:dir/>
          <dgm:resizeHandles val="exact"/>
        </dgm:presLayoutVars>
      </dgm:prSet>
      <dgm:spPr/>
    </dgm:pt>
    <dgm:pt modelId="{458946A9-3FC9-46DD-9D1C-0DF3C62E7A1B}" type="pres">
      <dgm:prSet presAssocID="{68C6E706-062F-413D-9A80-32354635807F}" presName="container" presStyleCnt="0">
        <dgm:presLayoutVars>
          <dgm:dir/>
          <dgm:resizeHandles val="exact"/>
        </dgm:presLayoutVars>
      </dgm:prSet>
      <dgm:spPr/>
    </dgm:pt>
    <dgm:pt modelId="{65F6E539-1E08-4982-B818-7230DE30BECD}" type="pres">
      <dgm:prSet presAssocID="{5CBF1E60-2810-4114-9F03-2C6573C5B1F4}" presName="compNode" presStyleCnt="0"/>
      <dgm:spPr/>
    </dgm:pt>
    <dgm:pt modelId="{8FEC2BC3-42AE-432F-8404-4AEAEFFFF077}" type="pres">
      <dgm:prSet presAssocID="{5CBF1E60-2810-4114-9F03-2C6573C5B1F4}" presName="iconBgRect" presStyleLbl="bgShp" presStyleIdx="0" presStyleCnt="6"/>
      <dgm:spPr/>
    </dgm:pt>
    <dgm:pt modelId="{92EF0FE8-8555-4CE4-BCF7-0EEF23511B1D}" type="pres">
      <dgm:prSet presAssocID="{5CBF1E60-2810-4114-9F03-2C6573C5B1F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3C85D257-0BB7-4A16-BDB8-6A13ED410745}" type="pres">
      <dgm:prSet presAssocID="{5CBF1E60-2810-4114-9F03-2C6573C5B1F4}" presName="spaceRect" presStyleCnt="0"/>
      <dgm:spPr/>
    </dgm:pt>
    <dgm:pt modelId="{B7A06E69-3DD7-499F-9EF5-A2C3676DDDBA}" type="pres">
      <dgm:prSet presAssocID="{5CBF1E60-2810-4114-9F03-2C6573C5B1F4}" presName="textRect" presStyleLbl="revTx" presStyleIdx="0" presStyleCnt="6">
        <dgm:presLayoutVars>
          <dgm:chMax val="1"/>
          <dgm:chPref val="1"/>
        </dgm:presLayoutVars>
      </dgm:prSet>
      <dgm:spPr/>
    </dgm:pt>
    <dgm:pt modelId="{39774CAB-82F4-4A83-BC9E-F3A43C1310F6}" type="pres">
      <dgm:prSet presAssocID="{FDDBBA91-93D1-41BC-9443-9A27BF97F02E}" presName="sibTrans" presStyleLbl="sibTrans2D1" presStyleIdx="0" presStyleCnt="0"/>
      <dgm:spPr/>
    </dgm:pt>
    <dgm:pt modelId="{0F7D9E6F-3601-41D6-9E6B-E42C273879D7}" type="pres">
      <dgm:prSet presAssocID="{2B87C146-8783-425B-B588-7B3DB3258339}" presName="compNode" presStyleCnt="0"/>
      <dgm:spPr/>
    </dgm:pt>
    <dgm:pt modelId="{F0D2E2C6-AB00-4242-AD77-DD73AEE86516}" type="pres">
      <dgm:prSet presAssocID="{2B87C146-8783-425B-B588-7B3DB3258339}" presName="iconBgRect" presStyleLbl="bgShp" presStyleIdx="1" presStyleCnt="6"/>
      <dgm:spPr/>
    </dgm:pt>
    <dgm:pt modelId="{E1859EED-1BFA-4F29-A199-ED7D0F5AD025}" type="pres">
      <dgm:prSet presAssocID="{2B87C146-8783-425B-B588-7B3DB3258339}"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7B5DE2F9-3F9B-41F5-B3C2-1328EE85C275}" type="pres">
      <dgm:prSet presAssocID="{2B87C146-8783-425B-B588-7B3DB3258339}" presName="spaceRect" presStyleCnt="0"/>
      <dgm:spPr/>
    </dgm:pt>
    <dgm:pt modelId="{17F1DC74-91D8-4F84-9689-F4229161C88D}" type="pres">
      <dgm:prSet presAssocID="{2B87C146-8783-425B-B588-7B3DB3258339}" presName="textRect" presStyleLbl="revTx" presStyleIdx="1" presStyleCnt="6">
        <dgm:presLayoutVars>
          <dgm:chMax val="1"/>
          <dgm:chPref val="1"/>
        </dgm:presLayoutVars>
      </dgm:prSet>
      <dgm:spPr/>
    </dgm:pt>
    <dgm:pt modelId="{3DF3348D-6D3F-4CED-8D38-D1BAE0B8A4AA}" type="pres">
      <dgm:prSet presAssocID="{38571C34-206E-453F-9D25-30A00B74BBF3}" presName="sibTrans" presStyleLbl="sibTrans2D1" presStyleIdx="0" presStyleCnt="0"/>
      <dgm:spPr/>
    </dgm:pt>
    <dgm:pt modelId="{577DEB64-17E4-4A63-A487-6BE8D8AFAC89}" type="pres">
      <dgm:prSet presAssocID="{CBF5F225-D527-44C7-8AEA-5A5C49F412BC}" presName="compNode" presStyleCnt="0"/>
      <dgm:spPr/>
    </dgm:pt>
    <dgm:pt modelId="{C8F9A4C9-2DBB-45AF-846A-F027D739F237}" type="pres">
      <dgm:prSet presAssocID="{CBF5F225-D527-44C7-8AEA-5A5C49F412BC}" presName="iconBgRect" presStyleLbl="bgShp" presStyleIdx="2" presStyleCnt="6"/>
      <dgm:spPr/>
    </dgm:pt>
    <dgm:pt modelId="{95E1B8BB-9104-40AA-9EEC-00CDC0C15839}" type="pres">
      <dgm:prSet presAssocID="{CBF5F225-D527-44C7-8AEA-5A5C49F412BC}"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CF6A2202-33A4-46D1-B23A-88FF234F9EE8}" type="pres">
      <dgm:prSet presAssocID="{CBF5F225-D527-44C7-8AEA-5A5C49F412BC}" presName="spaceRect" presStyleCnt="0"/>
      <dgm:spPr/>
    </dgm:pt>
    <dgm:pt modelId="{FAAB3167-09DA-42B1-A3DF-11870A633856}" type="pres">
      <dgm:prSet presAssocID="{CBF5F225-D527-44C7-8AEA-5A5C49F412BC}" presName="textRect" presStyleLbl="revTx" presStyleIdx="2" presStyleCnt="6">
        <dgm:presLayoutVars>
          <dgm:chMax val="1"/>
          <dgm:chPref val="1"/>
        </dgm:presLayoutVars>
      </dgm:prSet>
      <dgm:spPr/>
    </dgm:pt>
    <dgm:pt modelId="{9E846F19-0364-464D-AAE4-C513F1D6E4B2}" type="pres">
      <dgm:prSet presAssocID="{F0668055-318E-4018-839E-24767673640D}" presName="sibTrans" presStyleLbl="sibTrans2D1" presStyleIdx="0" presStyleCnt="0"/>
      <dgm:spPr/>
    </dgm:pt>
    <dgm:pt modelId="{6718A21B-6DF7-4190-B9A3-BBF6DCF8BB4E}" type="pres">
      <dgm:prSet presAssocID="{750DEDB7-417A-4A05-A427-45C22971102C}" presName="compNode" presStyleCnt="0"/>
      <dgm:spPr/>
    </dgm:pt>
    <dgm:pt modelId="{DCB61E66-3359-43D3-9E56-570ACD0E541D}" type="pres">
      <dgm:prSet presAssocID="{750DEDB7-417A-4A05-A427-45C22971102C}" presName="iconBgRect" presStyleLbl="bgShp" presStyleIdx="3" presStyleCnt="6"/>
      <dgm:spPr/>
    </dgm:pt>
    <dgm:pt modelId="{76B7FE30-4A0C-49D4-9B41-366AEFBB15BF}" type="pres">
      <dgm:prSet presAssocID="{750DEDB7-417A-4A05-A427-45C22971102C}"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Organ"/>
        </a:ext>
      </dgm:extLst>
    </dgm:pt>
    <dgm:pt modelId="{01202655-2C9A-4091-9ADE-A1D389D53EFE}" type="pres">
      <dgm:prSet presAssocID="{750DEDB7-417A-4A05-A427-45C22971102C}" presName="spaceRect" presStyleCnt="0"/>
      <dgm:spPr/>
    </dgm:pt>
    <dgm:pt modelId="{7C17B35B-2258-4ADA-9764-EA420530ED3D}" type="pres">
      <dgm:prSet presAssocID="{750DEDB7-417A-4A05-A427-45C22971102C}" presName="textRect" presStyleLbl="revTx" presStyleIdx="3" presStyleCnt="6">
        <dgm:presLayoutVars>
          <dgm:chMax val="1"/>
          <dgm:chPref val="1"/>
        </dgm:presLayoutVars>
      </dgm:prSet>
      <dgm:spPr/>
    </dgm:pt>
    <dgm:pt modelId="{A00CC0A8-F3A0-468D-A5CB-675BCA95C322}" type="pres">
      <dgm:prSet presAssocID="{70E5704E-370D-4E34-942C-A80D9D476B00}" presName="sibTrans" presStyleLbl="sibTrans2D1" presStyleIdx="0" presStyleCnt="0"/>
      <dgm:spPr/>
    </dgm:pt>
    <dgm:pt modelId="{8047E542-2820-4382-8B8E-E81DF2EBF3A1}" type="pres">
      <dgm:prSet presAssocID="{E93675D1-14FB-485D-8E49-CD861309B905}" presName="compNode" presStyleCnt="0"/>
      <dgm:spPr/>
    </dgm:pt>
    <dgm:pt modelId="{859F12C5-98C8-45E6-8B09-5F30E6E4DCCA}" type="pres">
      <dgm:prSet presAssocID="{E93675D1-14FB-485D-8E49-CD861309B905}" presName="iconBgRect" presStyleLbl="bgShp" presStyleIdx="4" presStyleCnt="6"/>
      <dgm:spPr/>
    </dgm:pt>
    <dgm:pt modelId="{9ABBC421-21F4-4216-80BF-0E12320AC323}" type="pres">
      <dgm:prSet presAssocID="{E93675D1-14FB-485D-8E49-CD861309B905}"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BFCDFECC-7704-48FF-A382-E19A3D248995}" type="pres">
      <dgm:prSet presAssocID="{E93675D1-14FB-485D-8E49-CD861309B905}" presName="spaceRect" presStyleCnt="0"/>
      <dgm:spPr/>
    </dgm:pt>
    <dgm:pt modelId="{CAA5424E-615E-4D87-B5D7-06E6E4C988F0}" type="pres">
      <dgm:prSet presAssocID="{E93675D1-14FB-485D-8E49-CD861309B905}" presName="textRect" presStyleLbl="revTx" presStyleIdx="4" presStyleCnt="6">
        <dgm:presLayoutVars>
          <dgm:chMax val="1"/>
          <dgm:chPref val="1"/>
        </dgm:presLayoutVars>
      </dgm:prSet>
      <dgm:spPr/>
    </dgm:pt>
    <dgm:pt modelId="{6B24DDC6-8BC3-4A5D-9971-F28FD439235D}" type="pres">
      <dgm:prSet presAssocID="{46289B62-E513-4A82-96A1-021ACB7716B0}" presName="sibTrans" presStyleLbl="sibTrans2D1" presStyleIdx="0" presStyleCnt="0"/>
      <dgm:spPr/>
    </dgm:pt>
    <dgm:pt modelId="{F35AA605-CC29-4915-BEBB-C7D0489702E1}" type="pres">
      <dgm:prSet presAssocID="{BB2AF616-719F-4F7F-BAF9-328DD5FB7FBF}" presName="compNode" presStyleCnt="0"/>
      <dgm:spPr/>
    </dgm:pt>
    <dgm:pt modelId="{606BA75F-5F16-48B5-A7A4-F5E1C3A00220}" type="pres">
      <dgm:prSet presAssocID="{BB2AF616-719F-4F7F-BAF9-328DD5FB7FBF}" presName="iconBgRect" presStyleLbl="bgShp" presStyleIdx="5" presStyleCnt="6"/>
      <dgm:spPr/>
    </dgm:pt>
    <dgm:pt modelId="{7706A0E3-C9DE-4C31-9DAB-CC7B81F7A423}" type="pres">
      <dgm:prSet presAssocID="{BB2AF616-719F-4F7F-BAF9-328DD5FB7FBF}"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tor"/>
        </a:ext>
      </dgm:extLst>
    </dgm:pt>
    <dgm:pt modelId="{21F79FCE-6C7A-4C00-ADCC-07ABB39F675C}" type="pres">
      <dgm:prSet presAssocID="{BB2AF616-719F-4F7F-BAF9-328DD5FB7FBF}" presName="spaceRect" presStyleCnt="0"/>
      <dgm:spPr/>
    </dgm:pt>
    <dgm:pt modelId="{F9758E29-98BC-477E-B48E-7B6E9054F987}" type="pres">
      <dgm:prSet presAssocID="{BB2AF616-719F-4F7F-BAF9-328DD5FB7FBF}" presName="textRect" presStyleLbl="revTx" presStyleIdx="5" presStyleCnt="6">
        <dgm:presLayoutVars>
          <dgm:chMax val="1"/>
          <dgm:chPref val="1"/>
        </dgm:presLayoutVars>
      </dgm:prSet>
      <dgm:spPr/>
    </dgm:pt>
  </dgm:ptLst>
  <dgm:cxnLst>
    <dgm:cxn modelId="{69DEE316-3B4A-43C0-B576-3A8DAF8383E8}" srcId="{68C6E706-062F-413D-9A80-32354635807F}" destId="{CBF5F225-D527-44C7-8AEA-5A5C49F412BC}" srcOrd="2" destOrd="0" parTransId="{811D7FF8-4241-40F0-8196-1740415972FF}" sibTransId="{F0668055-318E-4018-839E-24767673640D}"/>
    <dgm:cxn modelId="{D8F54017-75CE-AE4C-9259-02760B9A8880}" type="presOf" srcId="{68C6E706-062F-413D-9A80-32354635807F}" destId="{201E5064-7764-49E0-89B5-90631E598249}" srcOrd="0" destOrd="0" presId="urn:microsoft.com/office/officeart/2018/2/layout/IconCircleList"/>
    <dgm:cxn modelId="{C449431E-6762-3940-B033-AF30CF79A5C2}" type="presOf" srcId="{2B87C146-8783-425B-B588-7B3DB3258339}" destId="{17F1DC74-91D8-4F84-9689-F4229161C88D}" srcOrd="0" destOrd="0" presId="urn:microsoft.com/office/officeart/2018/2/layout/IconCircleList"/>
    <dgm:cxn modelId="{4FA8703B-AF6C-47D5-B7AA-1BF08D7F786A}" srcId="{68C6E706-062F-413D-9A80-32354635807F}" destId="{750DEDB7-417A-4A05-A427-45C22971102C}" srcOrd="3" destOrd="0" parTransId="{39A0456B-59EA-487A-B7B5-FF7E2BFC1EC5}" sibTransId="{70E5704E-370D-4E34-942C-A80D9D476B00}"/>
    <dgm:cxn modelId="{4F71C668-7AAB-E548-AE2C-4DCA9222F720}" type="presOf" srcId="{750DEDB7-417A-4A05-A427-45C22971102C}" destId="{7C17B35B-2258-4ADA-9764-EA420530ED3D}" srcOrd="0" destOrd="0" presId="urn:microsoft.com/office/officeart/2018/2/layout/IconCircleList"/>
    <dgm:cxn modelId="{7E1F8F55-1FA7-4D58-920C-E9CAA2CFABCC}" srcId="{68C6E706-062F-413D-9A80-32354635807F}" destId="{5CBF1E60-2810-4114-9F03-2C6573C5B1F4}" srcOrd="0" destOrd="0" parTransId="{6F7B7E26-A822-4684-8F75-0073C6A339CA}" sibTransId="{FDDBBA91-93D1-41BC-9443-9A27BF97F02E}"/>
    <dgm:cxn modelId="{1DDF3877-747A-47AD-A915-AC9216059F97}" srcId="{68C6E706-062F-413D-9A80-32354635807F}" destId="{E93675D1-14FB-485D-8E49-CD861309B905}" srcOrd="4" destOrd="0" parTransId="{343B2AB9-228A-4FFD-A1D8-EBFF30EF5870}" sibTransId="{46289B62-E513-4A82-96A1-021ACB7716B0}"/>
    <dgm:cxn modelId="{E846598B-D30E-4B47-9EDB-8CDB40B3F4C0}" type="presOf" srcId="{5CBF1E60-2810-4114-9F03-2C6573C5B1F4}" destId="{B7A06E69-3DD7-499F-9EF5-A2C3676DDDBA}" srcOrd="0" destOrd="0" presId="urn:microsoft.com/office/officeart/2018/2/layout/IconCircleList"/>
    <dgm:cxn modelId="{367E67A3-BFAA-5C48-950F-80C598B7D8C7}" type="presOf" srcId="{F0668055-318E-4018-839E-24767673640D}" destId="{9E846F19-0364-464D-AAE4-C513F1D6E4B2}" srcOrd="0" destOrd="0" presId="urn:microsoft.com/office/officeart/2018/2/layout/IconCircleList"/>
    <dgm:cxn modelId="{5E7431AE-91D8-3145-B050-B2D7C5D77CBC}" type="presOf" srcId="{E93675D1-14FB-485D-8E49-CD861309B905}" destId="{CAA5424E-615E-4D87-B5D7-06E6E4C988F0}" srcOrd="0" destOrd="0" presId="urn:microsoft.com/office/officeart/2018/2/layout/IconCircleList"/>
    <dgm:cxn modelId="{9EC421B7-104A-4FEA-B28F-AD04534EBF1F}" srcId="{68C6E706-062F-413D-9A80-32354635807F}" destId="{BB2AF616-719F-4F7F-BAF9-328DD5FB7FBF}" srcOrd="5" destOrd="0" parTransId="{FA8A7DA4-240D-42B2-AC10-FFAAFE39A20B}" sibTransId="{F13BC286-D05F-4FC4-AC7E-E0805C6CB5E5}"/>
    <dgm:cxn modelId="{67A4E6BD-E73C-C447-BE58-A42B9DE843EB}" type="presOf" srcId="{BB2AF616-719F-4F7F-BAF9-328DD5FB7FBF}" destId="{F9758E29-98BC-477E-B48E-7B6E9054F987}" srcOrd="0" destOrd="0" presId="urn:microsoft.com/office/officeart/2018/2/layout/IconCircleList"/>
    <dgm:cxn modelId="{3E9EA6C8-E482-5240-BFC9-A86A8108A9D3}" type="presOf" srcId="{38571C34-206E-453F-9D25-30A00B74BBF3}" destId="{3DF3348D-6D3F-4CED-8D38-D1BAE0B8A4AA}" srcOrd="0" destOrd="0" presId="urn:microsoft.com/office/officeart/2018/2/layout/IconCircleList"/>
    <dgm:cxn modelId="{002241E3-F486-A746-ACF3-994CA2B64345}" type="presOf" srcId="{FDDBBA91-93D1-41BC-9443-9A27BF97F02E}" destId="{39774CAB-82F4-4A83-BC9E-F3A43C1310F6}" srcOrd="0" destOrd="0" presId="urn:microsoft.com/office/officeart/2018/2/layout/IconCircleList"/>
    <dgm:cxn modelId="{62792FEF-937E-7C41-B093-3FD813A0F7D6}" type="presOf" srcId="{46289B62-E513-4A82-96A1-021ACB7716B0}" destId="{6B24DDC6-8BC3-4A5D-9971-F28FD439235D}" srcOrd="0" destOrd="0" presId="urn:microsoft.com/office/officeart/2018/2/layout/IconCircleList"/>
    <dgm:cxn modelId="{BC4693F4-9DBA-FE41-87D4-CC6CA56EBA3C}" type="presOf" srcId="{70E5704E-370D-4E34-942C-A80D9D476B00}" destId="{A00CC0A8-F3A0-468D-A5CB-675BCA95C322}" srcOrd="0" destOrd="0" presId="urn:microsoft.com/office/officeart/2018/2/layout/IconCircleList"/>
    <dgm:cxn modelId="{904C90F7-36B9-4EBC-829E-1A137389CBAE}" srcId="{68C6E706-062F-413D-9A80-32354635807F}" destId="{2B87C146-8783-425B-B588-7B3DB3258339}" srcOrd="1" destOrd="0" parTransId="{052AF4EC-5A65-47A0-BCB8-C7385D79CBF2}" sibTransId="{38571C34-206E-453F-9D25-30A00B74BBF3}"/>
    <dgm:cxn modelId="{377C70FB-E57B-C246-B49F-5BC5B7B1B6A6}" type="presOf" srcId="{CBF5F225-D527-44C7-8AEA-5A5C49F412BC}" destId="{FAAB3167-09DA-42B1-A3DF-11870A633856}" srcOrd="0" destOrd="0" presId="urn:microsoft.com/office/officeart/2018/2/layout/IconCircleList"/>
    <dgm:cxn modelId="{49347BA6-D7B0-F84E-B717-F58C60D23531}" type="presParOf" srcId="{201E5064-7764-49E0-89B5-90631E598249}" destId="{458946A9-3FC9-46DD-9D1C-0DF3C62E7A1B}" srcOrd="0" destOrd="0" presId="urn:microsoft.com/office/officeart/2018/2/layout/IconCircleList"/>
    <dgm:cxn modelId="{3B216CEB-5C60-654B-A9DB-DEA53C969691}" type="presParOf" srcId="{458946A9-3FC9-46DD-9D1C-0DF3C62E7A1B}" destId="{65F6E539-1E08-4982-B818-7230DE30BECD}" srcOrd="0" destOrd="0" presId="urn:microsoft.com/office/officeart/2018/2/layout/IconCircleList"/>
    <dgm:cxn modelId="{2999ACEF-7BA0-4E42-82B5-F8DA9F40598A}" type="presParOf" srcId="{65F6E539-1E08-4982-B818-7230DE30BECD}" destId="{8FEC2BC3-42AE-432F-8404-4AEAEFFFF077}" srcOrd="0" destOrd="0" presId="urn:microsoft.com/office/officeart/2018/2/layout/IconCircleList"/>
    <dgm:cxn modelId="{A35FB8B7-57E5-0B49-B32C-DFE6BD920392}" type="presParOf" srcId="{65F6E539-1E08-4982-B818-7230DE30BECD}" destId="{92EF0FE8-8555-4CE4-BCF7-0EEF23511B1D}" srcOrd="1" destOrd="0" presId="urn:microsoft.com/office/officeart/2018/2/layout/IconCircleList"/>
    <dgm:cxn modelId="{FAB0755A-E3E4-A247-A846-AAC5F117031E}" type="presParOf" srcId="{65F6E539-1E08-4982-B818-7230DE30BECD}" destId="{3C85D257-0BB7-4A16-BDB8-6A13ED410745}" srcOrd="2" destOrd="0" presId="urn:microsoft.com/office/officeart/2018/2/layout/IconCircleList"/>
    <dgm:cxn modelId="{712BC686-8441-9448-AF6D-86BF7F02CF8F}" type="presParOf" srcId="{65F6E539-1E08-4982-B818-7230DE30BECD}" destId="{B7A06E69-3DD7-499F-9EF5-A2C3676DDDBA}" srcOrd="3" destOrd="0" presId="urn:microsoft.com/office/officeart/2018/2/layout/IconCircleList"/>
    <dgm:cxn modelId="{4E1AC83D-A1A8-1141-8231-59A5C4F35854}" type="presParOf" srcId="{458946A9-3FC9-46DD-9D1C-0DF3C62E7A1B}" destId="{39774CAB-82F4-4A83-BC9E-F3A43C1310F6}" srcOrd="1" destOrd="0" presId="urn:microsoft.com/office/officeart/2018/2/layout/IconCircleList"/>
    <dgm:cxn modelId="{6288D23E-B8FA-134F-AD94-CE29D8218F8B}" type="presParOf" srcId="{458946A9-3FC9-46DD-9D1C-0DF3C62E7A1B}" destId="{0F7D9E6F-3601-41D6-9E6B-E42C273879D7}" srcOrd="2" destOrd="0" presId="urn:microsoft.com/office/officeart/2018/2/layout/IconCircleList"/>
    <dgm:cxn modelId="{BFF83FD2-891C-6B4B-8BB7-4E8214B6EF0C}" type="presParOf" srcId="{0F7D9E6F-3601-41D6-9E6B-E42C273879D7}" destId="{F0D2E2C6-AB00-4242-AD77-DD73AEE86516}" srcOrd="0" destOrd="0" presId="urn:microsoft.com/office/officeart/2018/2/layout/IconCircleList"/>
    <dgm:cxn modelId="{EE0A294A-8706-3147-AD1E-468F9EC2E97A}" type="presParOf" srcId="{0F7D9E6F-3601-41D6-9E6B-E42C273879D7}" destId="{E1859EED-1BFA-4F29-A199-ED7D0F5AD025}" srcOrd="1" destOrd="0" presId="urn:microsoft.com/office/officeart/2018/2/layout/IconCircleList"/>
    <dgm:cxn modelId="{C2CDBEC3-8E87-5A4D-91F9-445237435A27}" type="presParOf" srcId="{0F7D9E6F-3601-41D6-9E6B-E42C273879D7}" destId="{7B5DE2F9-3F9B-41F5-B3C2-1328EE85C275}" srcOrd="2" destOrd="0" presId="urn:microsoft.com/office/officeart/2018/2/layout/IconCircleList"/>
    <dgm:cxn modelId="{10A417B5-18AB-6A47-994E-266D7E0D6B45}" type="presParOf" srcId="{0F7D9E6F-3601-41D6-9E6B-E42C273879D7}" destId="{17F1DC74-91D8-4F84-9689-F4229161C88D}" srcOrd="3" destOrd="0" presId="urn:microsoft.com/office/officeart/2018/2/layout/IconCircleList"/>
    <dgm:cxn modelId="{AEC67B82-06C6-8A42-A13D-F8610D41CEFA}" type="presParOf" srcId="{458946A9-3FC9-46DD-9D1C-0DF3C62E7A1B}" destId="{3DF3348D-6D3F-4CED-8D38-D1BAE0B8A4AA}" srcOrd="3" destOrd="0" presId="urn:microsoft.com/office/officeart/2018/2/layout/IconCircleList"/>
    <dgm:cxn modelId="{317ED0D9-1D77-034F-98B5-A82063C84F52}" type="presParOf" srcId="{458946A9-3FC9-46DD-9D1C-0DF3C62E7A1B}" destId="{577DEB64-17E4-4A63-A487-6BE8D8AFAC89}" srcOrd="4" destOrd="0" presId="urn:microsoft.com/office/officeart/2018/2/layout/IconCircleList"/>
    <dgm:cxn modelId="{7B526F4C-34C6-8144-9FC6-9EFA2ED80A63}" type="presParOf" srcId="{577DEB64-17E4-4A63-A487-6BE8D8AFAC89}" destId="{C8F9A4C9-2DBB-45AF-846A-F027D739F237}" srcOrd="0" destOrd="0" presId="urn:microsoft.com/office/officeart/2018/2/layout/IconCircleList"/>
    <dgm:cxn modelId="{4B0C9789-708A-114E-9A1C-135BFC17F6F0}" type="presParOf" srcId="{577DEB64-17E4-4A63-A487-6BE8D8AFAC89}" destId="{95E1B8BB-9104-40AA-9EEC-00CDC0C15839}" srcOrd="1" destOrd="0" presId="urn:microsoft.com/office/officeart/2018/2/layout/IconCircleList"/>
    <dgm:cxn modelId="{01D49678-8226-E34B-815F-08F55DE69535}" type="presParOf" srcId="{577DEB64-17E4-4A63-A487-6BE8D8AFAC89}" destId="{CF6A2202-33A4-46D1-B23A-88FF234F9EE8}" srcOrd="2" destOrd="0" presId="urn:microsoft.com/office/officeart/2018/2/layout/IconCircleList"/>
    <dgm:cxn modelId="{D02699B2-86ED-6942-AECB-B858E37946B2}" type="presParOf" srcId="{577DEB64-17E4-4A63-A487-6BE8D8AFAC89}" destId="{FAAB3167-09DA-42B1-A3DF-11870A633856}" srcOrd="3" destOrd="0" presId="urn:microsoft.com/office/officeart/2018/2/layout/IconCircleList"/>
    <dgm:cxn modelId="{83348DDE-97C8-2744-81E8-652E8ED6C3E3}" type="presParOf" srcId="{458946A9-3FC9-46DD-9D1C-0DF3C62E7A1B}" destId="{9E846F19-0364-464D-AAE4-C513F1D6E4B2}" srcOrd="5" destOrd="0" presId="urn:microsoft.com/office/officeart/2018/2/layout/IconCircleList"/>
    <dgm:cxn modelId="{51F8FCAC-E9FC-CE4D-94A7-0CD9A10B4B25}" type="presParOf" srcId="{458946A9-3FC9-46DD-9D1C-0DF3C62E7A1B}" destId="{6718A21B-6DF7-4190-B9A3-BBF6DCF8BB4E}" srcOrd="6" destOrd="0" presId="urn:microsoft.com/office/officeart/2018/2/layout/IconCircleList"/>
    <dgm:cxn modelId="{96E8F002-A263-754D-AA7B-3FCCD6D42545}" type="presParOf" srcId="{6718A21B-6DF7-4190-B9A3-BBF6DCF8BB4E}" destId="{DCB61E66-3359-43D3-9E56-570ACD0E541D}" srcOrd="0" destOrd="0" presId="urn:microsoft.com/office/officeart/2018/2/layout/IconCircleList"/>
    <dgm:cxn modelId="{FDF4437B-1A9F-5D4A-A570-0CD65541A9EA}" type="presParOf" srcId="{6718A21B-6DF7-4190-B9A3-BBF6DCF8BB4E}" destId="{76B7FE30-4A0C-49D4-9B41-366AEFBB15BF}" srcOrd="1" destOrd="0" presId="urn:microsoft.com/office/officeart/2018/2/layout/IconCircleList"/>
    <dgm:cxn modelId="{96F4C3DD-1528-EE4A-AE98-C891E9D26CA6}" type="presParOf" srcId="{6718A21B-6DF7-4190-B9A3-BBF6DCF8BB4E}" destId="{01202655-2C9A-4091-9ADE-A1D389D53EFE}" srcOrd="2" destOrd="0" presId="urn:microsoft.com/office/officeart/2018/2/layout/IconCircleList"/>
    <dgm:cxn modelId="{65AFF417-7997-9C40-A976-03F3F7F0BBBA}" type="presParOf" srcId="{6718A21B-6DF7-4190-B9A3-BBF6DCF8BB4E}" destId="{7C17B35B-2258-4ADA-9764-EA420530ED3D}" srcOrd="3" destOrd="0" presId="urn:microsoft.com/office/officeart/2018/2/layout/IconCircleList"/>
    <dgm:cxn modelId="{236CB1C7-2E9A-C24E-835C-F5A2AD1F53DE}" type="presParOf" srcId="{458946A9-3FC9-46DD-9D1C-0DF3C62E7A1B}" destId="{A00CC0A8-F3A0-468D-A5CB-675BCA95C322}" srcOrd="7" destOrd="0" presId="urn:microsoft.com/office/officeart/2018/2/layout/IconCircleList"/>
    <dgm:cxn modelId="{16EF59A6-8FB5-8A4A-BF4A-94D607BC8A86}" type="presParOf" srcId="{458946A9-3FC9-46DD-9D1C-0DF3C62E7A1B}" destId="{8047E542-2820-4382-8B8E-E81DF2EBF3A1}" srcOrd="8" destOrd="0" presId="urn:microsoft.com/office/officeart/2018/2/layout/IconCircleList"/>
    <dgm:cxn modelId="{D0F2440B-FDCD-F74B-BA5A-41FDD6BAB66B}" type="presParOf" srcId="{8047E542-2820-4382-8B8E-E81DF2EBF3A1}" destId="{859F12C5-98C8-45E6-8B09-5F30E6E4DCCA}" srcOrd="0" destOrd="0" presId="urn:microsoft.com/office/officeart/2018/2/layout/IconCircleList"/>
    <dgm:cxn modelId="{B18D8578-7849-4440-9DEB-B755A23A362A}" type="presParOf" srcId="{8047E542-2820-4382-8B8E-E81DF2EBF3A1}" destId="{9ABBC421-21F4-4216-80BF-0E12320AC323}" srcOrd="1" destOrd="0" presId="urn:microsoft.com/office/officeart/2018/2/layout/IconCircleList"/>
    <dgm:cxn modelId="{7A8B1B7D-A812-FE4B-AA8E-01F526B38477}" type="presParOf" srcId="{8047E542-2820-4382-8B8E-E81DF2EBF3A1}" destId="{BFCDFECC-7704-48FF-A382-E19A3D248995}" srcOrd="2" destOrd="0" presId="urn:microsoft.com/office/officeart/2018/2/layout/IconCircleList"/>
    <dgm:cxn modelId="{558C8515-9689-7D4D-8E15-933427C57357}" type="presParOf" srcId="{8047E542-2820-4382-8B8E-E81DF2EBF3A1}" destId="{CAA5424E-615E-4D87-B5D7-06E6E4C988F0}" srcOrd="3" destOrd="0" presId="urn:microsoft.com/office/officeart/2018/2/layout/IconCircleList"/>
    <dgm:cxn modelId="{36F792DB-D4CA-7143-ACC7-2CAEDC3DF472}" type="presParOf" srcId="{458946A9-3FC9-46DD-9D1C-0DF3C62E7A1B}" destId="{6B24DDC6-8BC3-4A5D-9971-F28FD439235D}" srcOrd="9" destOrd="0" presId="urn:microsoft.com/office/officeart/2018/2/layout/IconCircleList"/>
    <dgm:cxn modelId="{62A2C366-D10B-F24A-B95D-9EBB1A9D8A07}" type="presParOf" srcId="{458946A9-3FC9-46DD-9D1C-0DF3C62E7A1B}" destId="{F35AA605-CC29-4915-BEBB-C7D0489702E1}" srcOrd="10" destOrd="0" presId="urn:microsoft.com/office/officeart/2018/2/layout/IconCircleList"/>
    <dgm:cxn modelId="{49B41CA4-E381-E14D-A2B7-7C9A10991C92}" type="presParOf" srcId="{F35AA605-CC29-4915-BEBB-C7D0489702E1}" destId="{606BA75F-5F16-48B5-A7A4-F5E1C3A00220}" srcOrd="0" destOrd="0" presId="urn:microsoft.com/office/officeart/2018/2/layout/IconCircleList"/>
    <dgm:cxn modelId="{48498A39-40C9-E745-8231-28B6F779EF95}" type="presParOf" srcId="{F35AA605-CC29-4915-BEBB-C7D0489702E1}" destId="{7706A0E3-C9DE-4C31-9DAB-CC7B81F7A423}" srcOrd="1" destOrd="0" presId="urn:microsoft.com/office/officeart/2018/2/layout/IconCircleList"/>
    <dgm:cxn modelId="{2927DACF-CD87-2547-830A-164B6A6FAA66}" type="presParOf" srcId="{F35AA605-CC29-4915-BEBB-C7D0489702E1}" destId="{21F79FCE-6C7A-4C00-ADCC-07ABB39F675C}" srcOrd="2" destOrd="0" presId="urn:microsoft.com/office/officeart/2018/2/layout/IconCircleList"/>
    <dgm:cxn modelId="{125996D1-7C94-D644-831F-1B4AA7767D83}" type="presParOf" srcId="{F35AA605-CC29-4915-BEBB-C7D0489702E1}" destId="{F9758E29-98BC-477E-B48E-7B6E9054F98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CEA7B9-1CDF-41B0-94B4-752B7EB84D6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275BFA16-BC59-46DC-93BD-62374A8A60C3}">
      <dgm:prSet/>
      <dgm:spPr/>
      <dgm:t>
        <a:bodyPr/>
        <a:lstStyle/>
        <a:p>
          <a:pPr>
            <a:defRPr b="1"/>
          </a:pPr>
          <a:r>
            <a:rPr lang="en-GB"/>
            <a:t>Rapid access to: </a:t>
          </a:r>
          <a:r>
            <a:rPr lang="en-US"/>
            <a:t> </a:t>
          </a:r>
        </a:p>
      </dgm:t>
    </dgm:pt>
    <dgm:pt modelId="{7CFDF828-E00E-4A07-A209-D9B5628532FF}" type="parTrans" cxnId="{79FD3A3F-D32F-4E10-9F00-15789B5C6A2E}">
      <dgm:prSet/>
      <dgm:spPr/>
      <dgm:t>
        <a:bodyPr/>
        <a:lstStyle/>
        <a:p>
          <a:endParaRPr lang="en-US"/>
        </a:p>
      </dgm:t>
    </dgm:pt>
    <dgm:pt modelId="{74D2F8EA-EAC0-46B8-ABCD-D9B94D388FC9}" type="sibTrans" cxnId="{79FD3A3F-D32F-4E10-9F00-15789B5C6A2E}">
      <dgm:prSet/>
      <dgm:spPr/>
      <dgm:t>
        <a:bodyPr/>
        <a:lstStyle/>
        <a:p>
          <a:endParaRPr lang="en-US"/>
        </a:p>
      </dgm:t>
    </dgm:pt>
    <dgm:pt modelId="{B2B328EE-7465-4AF1-B554-6EFE5DE8ECA1}">
      <dgm:prSet/>
      <dgm:spPr/>
      <dgm:t>
        <a:bodyPr/>
        <a:lstStyle/>
        <a:p>
          <a:pPr rtl="0"/>
          <a:r>
            <a:rPr lang="en-GB"/>
            <a:t>Investigations i.e</a:t>
          </a:r>
          <a:r>
            <a:rPr lang="en-GB">
              <a:latin typeface="Calibri Light"/>
            </a:rPr>
            <a:t>.</a:t>
          </a:r>
          <a:r>
            <a:rPr lang="en-GB"/>
            <a:t> </a:t>
          </a:r>
          <a:r>
            <a:rPr lang="en-GB">
              <a:latin typeface="Calibri Light"/>
            </a:rPr>
            <a:t>Bloods (POCT),</a:t>
          </a:r>
          <a:r>
            <a:rPr lang="en-GB"/>
            <a:t> ECGs, </a:t>
          </a:r>
          <a:r>
            <a:rPr lang="en-GB">
              <a:latin typeface="Calibri Light"/>
            </a:rPr>
            <a:t>bladder</a:t>
          </a:r>
          <a:r>
            <a:rPr lang="en-GB"/>
            <a:t> scans, radiology</a:t>
          </a:r>
          <a:r>
            <a:rPr lang="en-GB">
              <a:latin typeface="Calibri Light"/>
            </a:rPr>
            <a:t>, functional assessment</a:t>
          </a:r>
          <a:endParaRPr lang="en-US"/>
        </a:p>
      </dgm:t>
    </dgm:pt>
    <dgm:pt modelId="{A06CE978-71FF-492C-AA9D-C920933A9275}" type="parTrans" cxnId="{0FE2B9AF-93A2-44C5-A08F-BBA48A37DD98}">
      <dgm:prSet/>
      <dgm:spPr/>
      <dgm:t>
        <a:bodyPr/>
        <a:lstStyle/>
        <a:p>
          <a:endParaRPr lang="en-US"/>
        </a:p>
      </dgm:t>
    </dgm:pt>
    <dgm:pt modelId="{D1D330D4-7234-4026-9970-90B4CF6DD779}" type="sibTrans" cxnId="{0FE2B9AF-93A2-44C5-A08F-BBA48A37DD98}">
      <dgm:prSet/>
      <dgm:spPr/>
      <dgm:t>
        <a:bodyPr/>
        <a:lstStyle/>
        <a:p>
          <a:endParaRPr lang="en-US"/>
        </a:p>
      </dgm:t>
    </dgm:pt>
    <dgm:pt modelId="{D003B998-6960-442C-8490-5D489B2AFD09}">
      <dgm:prSet/>
      <dgm:spPr/>
      <dgm:t>
        <a:bodyPr/>
        <a:lstStyle/>
        <a:p>
          <a:pPr rtl="0"/>
          <a:r>
            <a:rPr lang="en-GB"/>
            <a:t>Treatments i.e</a:t>
          </a:r>
          <a:r>
            <a:rPr lang="en-GB">
              <a:latin typeface="Calibri Light"/>
            </a:rPr>
            <a:t>.</a:t>
          </a:r>
          <a:r>
            <a:rPr lang="en-GB"/>
            <a:t> medications, IV fluids, </a:t>
          </a:r>
          <a:r>
            <a:rPr lang="en-GB">
              <a:latin typeface="Calibri Light"/>
            </a:rPr>
            <a:t>antibiotics, oxygen, occupational therapy, physiotherapy, airway clearance, anxiety management, breathlessness management </a:t>
          </a:r>
          <a:endParaRPr lang="en-US"/>
        </a:p>
      </dgm:t>
    </dgm:pt>
    <dgm:pt modelId="{1D17CFC1-3494-4547-8E79-291743BB8C76}" type="parTrans" cxnId="{F9DF2140-BF07-4775-87B4-F1F6547FE7BC}">
      <dgm:prSet/>
      <dgm:spPr/>
      <dgm:t>
        <a:bodyPr/>
        <a:lstStyle/>
        <a:p>
          <a:endParaRPr lang="en-US"/>
        </a:p>
      </dgm:t>
    </dgm:pt>
    <dgm:pt modelId="{E97E6E6E-FFFF-416C-A57D-C1297DD5C081}" type="sibTrans" cxnId="{F9DF2140-BF07-4775-87B4-F1F6547FE7BC}">
      <dgm:prSet/>
      <dgm:spPr/>
      <dgm:t>
        <a:bodyPr/>
        <a:lstStyle/>
        <a:p>
          <a:endParaRPr lang="en-US"/>
        </a:p>
      </dgm:t>
    </dgm:pt>
    <dgm:pt modelId="{463BF5CB-392B-42F5-A1A9-1916B31BDC95}">
      <dgm:prSet/>
      <dgm:spPr/>
      <dgm:t>
        <a:bodyPr/>
        <a:lstStyle/>
        <a:p>
          <a:pPr rtl="0"/>
          <a:r>
            <a:rPr lang="en-GB"/>
            <a:t>Equipment i.e</a:t>
          </a:r>
          <a:r>
            <a:rPr lang="en-GB">
              <a:latin typeface="Calibri Light"/>
            </a:rPr>
            <a:t>.</a:t>
          </a:r>
          <a:r>
            <a:rPr lang="en-GB"/>
            <a:t> hospital beds, commodes</a:t>
          </a:r>
          <a:r>
            <a:rPr lang="en-GB">
              <a:latin typeface="Calibri Light"/>
            </a:rPr>
            <a:t>, walking aids, equipment to support ADLs e.g. toilet frames/bed leavers</a:t>
          </a:r>
          <a:endParaRPr lang="en-US"/>
        </a:p>
      </dgm:t>
    </dgm:pt>
    <dgm:pt modelId="{376E054C-F986-45CF-8B26-133BFFAE9A40}" type="parTrans" cxnId="{8B9381BE-64AB-484E-8EDC-AEDA606BE87A}">
      <dgm:prSet/>
      <dgm:spPr/>
      <dgm:t>
        <a:bodyPr/>
        <a:lstStyle/>
        <a:p>
          <a:endParaRPr lang="en-US"/>
        </a:p>
      </dgm:t>
    </dgm:pt>
    <dgm:pt modelId="{246CC6BB-2944-4439-B875-FC6B10C332F5}" type="sibTrans" cxnId="{8B9381BE-64AB-484E-8EDC-AEDA606BE87A}">
      <dgm:prSet/>
      <dgm:spPr/>
      <dgm:t>
        <a:bodyPr/>
        <a:lstStyle/>
        <a:p>
          <a:endParaRPr lang="en-US"/>
        </a:p>
      </dgm:t>
    </dgm:pt>
    <dgm:pt modelId="{AEF4DF3C-33CA-48E9-9404-5CF8E7D44829}">
      <dgm:prSet/>
      <dgm:spPr/>
      <dgm:t>
        <a:bodyPr/>
        <a:lstStyle/>
        <a:p>
          <a:pPr>
            <a:defRPr b="1"/>
          </a:pPr>
          <a:r>
            <a:rPr lang="en-GB"/>
            <a:t>All patients receive: </a:t>
          </a:r>
          <a:endParaRPr lang="en-US"/>
        </a:p>
      </dgm:t>
    </dgm:pt>
    <dgm:pt modelId="{A2AF52D2-8C30-4F3D-B676-F6D1F8D1C7CA}" type="parTrans" cxnId="{524B22E3-3588-42E0-A0DE-3F166A5C443A}">
      <dgm:prSet/>
      <dgm:spPr/>
      <dgm:t>
        <a:bodyPr/>
        <a:lstStyle/>
        <a:p>
          <a:endParaRPr lang="en-US"/>
        </a:p>
      </dgm:t>
    </dgm:pt>
    <dgm:pt modelId="{B6BC9569-C120-4EFC-B253-FCA9A21CEEEE}" type="sibTrans" cxnId="{524B22E3-3588-42E0-A0DE-3F166A5C443A}">
      <dgm:prSet/>
      <dgm:spPr/>
      <dgm:t>
        <a:bodyPr/>
        <a:lstStyle/>
        <a:p>
          <a:endParaRPr lang="en-US"/>
        </a:p>
      </dgm:t>
    </dgm:pt>
    <dgm:pt modelId="{B936D24C-FFBC-4BE8-9776-EA4A818E4F3E}">
      <dgm:prSet/>
      <dgm:spPr/>
      <dgm:t>
        <a:bodyPr/>
        <a:lstStyle/>
        <a:p>
          <a:pPr rtl="0"/>
          <a:r>
            <a:rPr lang="en-GB">
              <a:latin typeface="Calibri Light"/>
            </a:rPr>
            <a:t>Assessment</a:t>
          </a:r>
          <a:r>
            <a:rPr lang="en-GB"/>
            <a:t> by the full MDT</a:t>
          </a:r>
          <a:r>
            <a:rPr lang="en-GB">
              <a:latin typeface="Calibri Light"/>
            </a:rPr>
            <a:t> as required</a:t>
          </a:r>
          <a:r>
            <a:rPr lang="en-GB"/>
            <a:t> </a:t>
          </a:r>
          <a:r>
            <a:rPr lang="en-US">
              <a:latin typeface="Calibri Light"/>
            </a:rPr>
            <a:t> (Comprehensive geriatric assessment for patients with frailty)</a:t>
          </a:r>
          <a:endParaRPr lang="en-US"/>
        </a:p>
      </dgm:t>
    </dgm:pt>
    <dgm:pt modelId="{8A193FE1-5F2C-4FA6-B4EA-C476B5094A9A}" type="parTrans" cxnId="{996C515D-11C3-4F57-B959-5602A5BF78F8}">
      <dgm:prSet/>
      <dgm:spPr/>
      <dgm:t>
        <a:bodyPr/>
        <a:lstStyle/>
        <a:p>
          <a:endParaRPr lang="en-US"/>
        </a:p>
      </dgm:t>
    </dgm:pt>
    <dgm:pt modelId="{B933F5A3-C78D-4FD4-856C-181EE1F0067B}" type="sibTrans" cxnId="{996C515D-11C3-4F57-B959-5602A5BF78F8}">
      <dgm:prSet/>
      <dgm:spPr/>
      <dgm:t>
        <a:bodyPr/>
        <a:lstStyle/>
        <a:p>
          <a:endParaRPr lang="en-US"/>
        </a:p>
      </dgm:t>
    </dgm:pt>
    <dgm:pt modelId="{71594F58-A63E-4859-BD30-77FC99D1D17F}">
      <dgm:prSet/>
      <dgm:spPr/>
      <dgm:t>
        <a:bodyPr/>
        <a:lstStyle/>
        <a:p>
          <a:pPr rtl="0"/>
          <a:r>
            <a:rPr lang="en-GB"/>
            <a:t>Daily </a:t>
          </a:r>
          <a:r>
            <a:rPr lang="en-GB">
              <a:latin typeface="Calibri Light"/>
            </a:rPr>
            <a:t>reviews</a:t>
          </a:r>
          <a:endParaRPr lang="en-US"/>
        </a:p>
      </dgm:t>
    </dgm:pt>
    <dgm:pt modelId="{CE3B1184-4B86-45C9-A2BE-C0EB3ABFD53F}" type="parTrans" cxnId="{CD55440F-2ACF-4E6E-9436-B945D2FA45BD}">
      <dgm:prSet/>
      <dgm:spPr/>
      <dgm:t>
        <a:bodyPr/>
        <a:lstStyle/>
        <a:p>
          <a:endParaRPr lang="en-US"/>
        </a:p>
      </dgm:t>
    </dgm:pt>
    <dgm:pt modelId="{A7AFB363-8BDE-4B03-B001-4AB507CC464B}" type="sibTrans" cxnId="{CD55440F-2ACF-4E6E-9436-B945D2FA45BD}">
      <dgm:prSet/>
      <dgm:spPr/>
      <dgm:t>
        <a:bodyPr/>
        <a:lstStyle/>
        <a:p>
          <a:endParaRPr lang="en-US"/>
        </a:p>
      </dgm:t>
    </dgm:pt>
    <dgm:pt modelId="{85EA382F-E1C7-491A-8668-7516DDDF4422}">
      <dgm:prSet/>
      <dgm:spPr/>
      <dgm:t>
        <a:bodyPr/>
        <a:lstStyle/>
        <a:p>
          <a:r>
            <a:rPr lang="en-GB"/>
            <a:t>Twice daily MDT discussion </a:t>
          </a:r>
          <a:r>
            <a:rPr lang="en-US"/>
            <a:t> </a:t>
          </a:r>
        </a:p>
      </dgm:t>
    </dgm:pt>
    <dgm:pt modelId="{D729E7EC-566C-4A4C-98A1-8FAEFB3385D4}" type="parTrans" cxnId="{90BC3533-F047-4C54-8ADE-B225FC3330DF}">
      <dgm:prSet/>
      <dgm:spPr/>
      <dgm:t>
        <a:bodyPr/>
        <a:lstStyle/>
        <a:p>
          <a:endParaRPr lang="en-US"/>
        </a:p>
      </dgm:t>
    </dgm:pt>
    <dgm:pt modelId="{0555C285-34D6-4791-B902-1911575ED664}" type="sibTrans" cxnId="{90BC3533-F047-4C54-8ADE-B225FC3330DF}">
      <dgm:prSet/>
      <dgm:spPr/>
      <dgm:t>
        <a:bodyPr/>
        <a:lstStyle/>
        <a:p>
          <a:endParaRPr lang="en-US"/>
        </a:p>
      </dgm:t>
    </dgm:pt>
    <dgm:pt modelId="{E3C33F99-A8F9-431E-AA00-C81E7C877437}">
      <dgm:prSet phldr="0"/>
      <dgm:spPr/>
      <dgm:t>
        <a:bodyPr/>
        <a:lstStyle/>
        <a:p>
          <a:pPr rtl="0"/>
          <a:r>
            <a:rPr lang="en-GB">
              <a:latin typeface="Calibri Light"/>
            </a:rPr>
            <a:t>AHP intervention </a:t>
          </a:r>
        </a:p>
      </dgm:t>
    </dgm:pt>
    <dgm:pt modelId="{6870F494-B017-4B14-A5F6-B0239C61A226}" type="parTrans" cxnId="{5B4320DA-4D8B-44FC-99F0-BD9851979453}">
      <dgm:prSet/>
      <dgm:spPr/>
    </dgm:pt>
    <dgm:pt modelId="{93660D36-30EC-4F97-8A36-A268698B955B}" type="sibTrans" cxnId="{5B4320DA-4D8B-44FC-99F0-BD9851979453}">
      <dgm:prSet/>
      <dgm:spPr/>
    </dgm:pt>
    <dgm:pt modelId="{1CCA35E3-4875-4549-85DA-244E1F59DEEC}">
      <dgm:prSet phldr="0"/>
      <dgm:spPr/>
      <dgm:t>
        <a:bodyPr/>
        <a:lstStyle/>
        <a:p>
          <a:pPr rtl="0"/>
          <a:r>
            <a:rPr lang="en-GB">
              <a:latin typeface="Calibri Light"/>
            </a:rPr>
            <a:t>Daily NEWS monitoring</a:t>
          </a:r>
        </a:p>
      </dgm:t>
    </dgm:pt>
    <dgm:pt modelId="{66EAF26E-D4ED-4A7A-9B79-E366B0DFFFEA}" type="parTrans" cxnId="{B45B9551-4AEA-4C1C-9964-2D5C33413EEB}">
      <dgm:prSet/>
      <dgm:spPr/>
    </dgm:pt>
    <dgm:pt modelId="{6D71E89E-5BF5-4D4B-83BB-0FC705DCA711}" type="sibTrans" cxnId="{B45B9551-4AEA-4C1C-9964-2D5C33413EEB}">
      <dgm:prSet/>
      <dgm:spPr/>
    </dgm:pt>
    <dgm:pt modelId="{603493D7-82FF-43BA-998F-4B5BF2CB0E1B}">
      <dgm:prSet phldr="0"/>
      <dgm:spPr/>
      <dgm:t>
        <a:bodyPr/>
        <a:lstStyle/>
        <a:p>
          <a:pPr rtl="0"/>
          <a:r>
            <a:rPr lang="en-GB">
              <a:latin typeface="Calibri Light"/>
            </a:rPr>
            <a:t>Falls screening and subsequent assessment where indicated</a:t>
          </a:r>
        </a:p>
      </dgm:t>
    </dgm:pt>
    <dgm:pt modelId="{5B544949-BE8F-4AF4-AB38-B110FC37E803}" type="parTrans" cxnId="{12CC3D43-6C77-40A4-AB9C-F6F3C45ABF0D}">
      <dgm:prSet/>
      <dgm:spPr/>
    </dgm:pt>
    <dgm:pt modelId="{D72812E3-A4CA-4186-AB67-829A357B9818}" type="sibTrans" cxnId="{12CC3D43-6C77-40A4-AB9C-F6F3C45ABF0D}">
      <dgm:prSet/>
      <dgm:spPr/>
    </dgm:pt>
    <dgm:pt modelId="{C6ED760A-CA5E-4EB5-8734-FE861C4CA117}">
      <dgm:prSet phldr="0"/>
      <dgm:spPr/>
      <dgm:t>
        <a:bodyPr/>
        <a:lstStyle/>
        <a:p>
          <a:pPr rtl="0"/>
          <a:r>
            <a:rPr lang="en-GB">
              <a:latin typeface="Calibri Light"/>
            </a:rPr>
            <a:t>Medicine reconciliation</a:t>
          </a:r>
        </a:p>
      </dgm:t>
    </dgm:pt>
    <dgm:pt modelId="{3530246C-E479-49B8-BC8E-5ECD1D942862}" type="parTrans" cxnId="{8FC9E7B1-C560-4BFE-9CDF-02B2E982F771}">
      <dgm:prSet/>
      <dgm:spPr/>
    </dgm:pt>
    <dgm:pt modelId="{88DAF536-1201-4C86-8191-C7AE52741E83}" type="sibTrans" cxnId="{8FC9E7B1-C560-4BFE-9CDF-02B2E982F771}">
      <dgm:prSet/>
      <dgm:spPr/>
    </dgm:pt>
    <dgm:pt modelId="{4EBA9E80-D360-4900-9E40-B1D548CA50F6}">
      <dgm:prSet phldr="0"/>
      <dgm:spPr/>
      <dgm:t>
        <a:bodyPr/>
        <a:lstStyle/>
        <a:p>
          <a:pPr rtl="0"/>
          <a:r>
            <a:rPr lang="en-GB">
              <a:latin typeface="Calibri Light"/>
            </a:rPr>
            <a:t>Nutrition screening</a:t>
          </a:r>
        </a:p>
      </dgm:t>
    </dgm:pt>
    <dgm:pt modelId="{7EB01C1C-39DF-42E2-A8B6-F0DB278D958C}" type="parTrans" cxnId="{8E04877A-8E5C-4911-ABBA-C7A132D4AF60}">
      <dgm:prSet/>
      <dgm:spPr/>
    </dgm:pt>
    <dgm:pt modelId="{427B6D41-AB99-493A-AC91-6205E13230E6}" type="sibTrans" cxnId="{8E04877A-8E5C-4911-ABBA-C7A132D4AF60}">
      <dgm:prSet/>
      <dgm:spPr/>
    </dgm:pt>
    <dgm:pt modelId="{093C6366-8312-7E4F-A7FD-23ABB6473793}" type="pres">
      <dgm:prSet presAssocID="{01CEA7B9-1CDF-41B0-94B4-752B7EB84D68}" presName="linear" presStyleCnt="0">
        <dgm:presLayoutVars>
          <dgm:dir/>
          <dgm:animLvl val="lvl"/>
          <dgm:resizeHandles val="exact"/>
        </dgm:presLayoutVars>
      </dgm:prSet>
      <dgm:spPr/>
    </dgm:pt>
    <dgm:pt modelId="{A42D5342-4A12-8443-989A-C6DD6C2A65EA}" type="pres">
      <dgm:prSet presAssocID="{275BFA16-BC59-46DC-93BD-62374A8A60C3}" presName="parentLin" presStyleCnt="0"/>
      <dgm:spPr/>
    </dgm:pt>
    <dgm:pt modelId="{77F99F22-3689-DF40-B236-CADE8CAC307B}" type="pres">
      <dgm:prSet presAssocID="{275BFA16-BC59-46DC-93BD-62374A8A60C3}" presName="parentLeftMargin" presStyleLbl="node1" presStyleIdx="0" presStyleCnt="2"/>
      <dgm:spPr/>
    </dgm:pt>
    <dgm:pt modelId="{DB27A4BC-6A6A-B040-8B32-2FF5F7A8A6CD}" type="pres">
      <dgm:prSet presAssocID="{275BFA16-BC59-46DC-93BD-62374A8A60C3}" presName="parentText" presStyleLbl="node1" presStyleIdx="0" presStyleCnt="2">
        <dgm:presLayoutVars>
          <dgm:chMax val="0"/>
          <dgm:bulletEnabled val="1"/>
        </dgm:presLayoutVars>
      </dgm:prSet>
      <dgm:spPr/>
    </dgm:pt>
    <dgm:pt modelId="{6DEDE588-B3A3-5443-8542-ED032ECA40ED}" type="pres">
      <dgm:prSet presAssocID="{275BFA16-BC59-46DC-93BD-62374A8A60C3}" presName="negativeSpace" presStyleCnt="0"/>
      <dgm:spPr/>
    </dgm:pt>
    <dgm:pt modelId="{BBF1433A-F8B3-9941-9BE7-C1378DF7497F}" type="pres">
      <dgm:prSet presAssocID="{275BFA16-BC59-46DC-93BD-62374A8A60C3}" presName="childText" presStyleLbl="conFgAcc1" presStyleIdx="0" presStyleCnt="2">
        <dgm:presLayoutVars>
          <dgm:bulletEnabled val="1"/>
        </dgm:presLayoutVars>
      </dgm:prSet>
      <dgm:spPr/>
    </dgm:pt>
    <dgm:pt modelId="{1D827FF5-2DFA-F547-BAA7-18F8CC789E69}" type="pres">
      <dgm:prSet presAssocID="{74D2F8EA-EAC0-46B8-ABCD-D9B94D388FC9}" presName="spaceBetweenRectangles" presStyleCnt="0"/>
      <dgm:spPr/>
    </dgm:pt>
    <dgm:pt modelId="{37739C28-3192-FF40-A05E-D8885E777908}" type="pres">
      <dgm:prSet presAssocID="{AEF4DF3C-33CA-48E9-9404-5CF8E7D44829}" presName="parentLin" presStyleCnt="0"/>
      <dgm:spPr/>
    </dgm:pt>
    <dgm:pt modelId="{296739C6-7E9D-CD44-9113-88829663FC14}" type="pres">
      <dgm:prSet presAssocID="{AEF4DF3C-33CA-48E9-9404-5CF8E7D44829}" presName="parentLeftMargin" presStyleLbl="node1" presStyleIdx="0" presStyleCnt="2"/>
      <dgm:spPr/>
    </dgm:pt>
    <dgm:pt modelId="{454C7ACB-0CD0-CF4C-BE1D-C1D00FC9EE01}" type="pres">
      <dgm:prSet presAssocID="{AEF4DF3C-33CA-48E9-9404-5CF8E7D44829}" presName="parentText" presStyleLbl="node1" presStyleIdx="1" presStyleCnt="2">
        <dgm:presLayoutVars>
          <dgm:chMax val="0"/>
          <dgm:bulletEnabled val="1"/>
        </dgm:presLayoutVars>
      </dgm:prSet>
      <dgm:spPr/>
    </dgm:pt>
    <dgm:pt modelId="{B3DF1910-65B5-8247-A08F-59277FA64CC9}" type="pres">
      <dgm:prSet presAssocID="{AEF4DF3C-33CA-48E9-9404-5CF8E7D44829}" presName="negativeSpace" presStyleCnt="0"/>
      <dgm:spPr/>
    </dgm:pt>
    <dgm:pt modelId="{2CAAC963-FECC-5149-9E18-07A6EAE4AFCF}" type="pres">
      <dgm:prSet presAssocID="{AEF4DF3C-33CA-48E9-9404-5CF8E7D44829}" presName="childText" presStyleLbl="conFgAcc1" presStyleIdx="1" presStyleCnt="2">
        <dgm:presLayoutVars>
          <dgm:bulletEnabled val="1"/>
        </dgm:presLayoutVars>
      </dgm:prSet>
      <dgm:spPr/>
    </dgm:pt>
  </dgm:ptLst>
  <dgm:cxnLst>
    <dgm:cxn modelId="{CD55440F-2ACF-4E6E-9436-B945D2FA45BD}" srcId="{AEF4DF3C-33CA-48E9-9404-5CF8E7D44829}" destId="{71594F58-A63E-4859-BD30-77FC99D1D17F}" srcOrd="1" destOrd="0" parTransId="{CE3B1184-4B86-45C9-A2BE-C0EB3ABFD53F}" sibTransId="{A7AFB363-8BDE-4B03-B001-4AB507CC464B}"/>
    <dgm:cxn modelId="{380F7B15-A531-46B9-9C0C-7D0B167D6678}" type="presOf" srcId="{71594F58-A63E-4859-BD30-77FC99D1D17F}" destId="{2CAAC963-FECC-5149-9E18-07A6EAE4AFCF}" srcOrd="0" destOrd="1" presId="urn:microsoft.com/office/officeart/2005/8/layout/list1"/>
    <dgm:cxn modelId="{EFF20718-00B5-4AEF-BAC7-6128FFC5CF6B}" type="presOf" srcId="{275BFA16-BC59-46DC-93BD-62374A8A60C3}" destId="{77F99F22-3689-DF40-B236-CADE8CAC307B}" srcOrd="0" destOrd="0" presId="urn:microsoft.com/office/officeart/2005/8/layout/list1"/>
    <dgm:cxn modelId="{BC182A28-0C84-40B5-AF69-6286F05CE606}" type="presOf" srcId="{4EBA9E80-D360-4900-9E40-B1D548CA50F6}" destId="{2CAAC963-FECC-5149-9E18-07A6EAE4AFCF}" srcOrd="0" destOrd="4" presId="urn:microsoft.com/office/officeart/2005/8/layout/list1"/>
    <dgm:cxn modelId="{4E91A22C-E0E4-40B8-A4F9-FB835C9CD7DC}" type="presOf" srcId="{D003B998-6960-442C-8490-5D489B2AFD09}" destId="{BBF1433A-F8B3-9941-9BE7-C1378DF7497F}" srcOrd="0" destOrd="1" presId="urn:microsoft.com/office/officeart/2005/8/layout/list1"/>
    <dgm:cxn modelId="{76DA4132-8C8C-4FA5-BD90-BCE060DE4C27}" type="presOf" srcId="{1CCA35E3-4875-4549-85DA-244E1F59DEEC}" destId="{2CAAC963-FECC-5149-9E18-07A6EAE4AFCF}" srcOrd="0" destOrd="2" presId="urn:microsoft.com/office/officeart/2005/8/layout/list1"/>
    <dgm:cxn modelId="{AA834232-ECC5-4E72-8571-9A84124890AD}" type="presOf" srcId="{AEF4DF3C-33CA-48E9-9404-5CF8E7D44829}" destId="{454C7ACB-0CD0-CF4C-BE1D-C1D00FC9EE01}" srcOrd="1" destOrd="0" presId="urn:microsoft.com/office/officeart/2005/8/layout/list1"/>
    <dgm:cxn modelId="{F768B432-C08C-49F0-809E-60A01920B25D}" type="presOf" srcId="{C6ED760A-CA5E-4EB5-8734-FE861C4CA117}" destId="{2CAAC963-FECC-5149-9E18-07A6EAE4AFCF}" srcOrd="0" destOrd="3" presId="urn:microsoft.com/office/officeart/2005/8/layout/list1"/>
    <dgm:cxn modelId="{90BC3533-F047-4C54-8ADE-B225FC3330DF}" srcId="{AEF4DF3C-33CA-48E9-9404-5CF8E7D44829}" destId="{85EA382F-E1C7-491A-8668-7516DDDF4422}" srcOrd="7" destOrd="0" parTransId="{D729E7EC-566C-4A4C-98A1-8FAEFB3385D4}" sibTransId="{0555C285-34D6-4791-B902-1911575ED664}"/>
    <dgm:cxn modelId="{987BBC36-1FF5-044A-86ED-88EA55AE474F}" type="presOf" srcId="{01CEA7B9-1CDF-41B0-94B4-752B7EB84D68}" destId="{093C6366-8312-7E4F-A7FD-23ABB6473793}" srcOrd="0" destOrd="0" presId="urn:microsoft.com/office/officeart/2005/8/layout/list1"/>
    <dgm:cxn modelId="{79FD3A3F-D32F-4E10-9F00-15789B5C6A2E}" srcId="{01CEA7B9-1CDF-41B0-94B4-752B7EB84D68}" destId="{275BFA16-BC59-46DC-93BD-62374A8A60C3}" srcOrd="0" destOrd="0" parTransId="{7CFDF828-E00E-4A07-A209-D9B5628532FF}" sibTransId="{74D2F8EA-EAC0-46B8-ABCD-D9B94D388FC9}"/>
    <dgm:cxn modelId="{F9DF2140-BF07-4775-87B4-F1F6547FE7BC}" srcId="{275BFA16-BC59-46DC-93BD-62374A8A60C3}" destId="{D003B998-6960-442C-8490-5D489B2AFD09}" srcOrd="1" destOrd="0" parTransId="{1D17CFC1-3494-4547-8E79-291743BB8C76}" sibTransId="{E97E6E6E-FFFF-416C-A57D-C1297DD5C081}"/>
    <dgm:cxn modelId="{996C515D-11C3-4F57-B959-5602A5BF78F8}" srcId="{AEF4DF3C-33CA-48E9-9404-5CF8E7D44829}" destId="{B936D24C-FFBC-4BE8-9776-EA4A818E4F3E}" srcOrd="0" destOrd="0" parTransId="{8A193FE1-5F2C-4FA6-B4EA-C476B5094A9A}" sibTransId="{B933F5A3-C78D-4FD4-856C-181EE1F0067B}"/>
    <dgm:cxn modelId="{12CC3D43-6C77-40A4-AB9C-F6F3C45ABF0D}" srcId="{AEF4DF3C-33CA-48E9-9404-5CF8E7D44829}" destId="{603493D7-82FF-43BA-998F-4B5BF2CB0E1B}" srcOrd="5" destOrd="0" parTransId="{5B544949-BE8F-4AF4-AB38-B110FC37E803}" sibTransId="{D72812E3-A4CA-4186-AB67-829A357B9818}"/>
    <dgm:cxn modelId="{35297368-15AE-415B-846B-C4B38C563286}" type="presOf" srcId="{85EA382F-E1C7-491A-8668-7516DDDF4422}" destId="{2CAAC963-FECC-5149-9E18-07A6EAE4AFCF}" srcOrd="0" destOrd="7" presId="urn:microsoft.com/office/officeart/2005/8/layout/list1"/>
    <dgm:cxn modelId="{B45B9551-4AEA-4C1C-9964-2D5C33413EEB}" srcId="{AEF4DF3C-33CA-48E9-9404-5CF8E7D44829}" destId="{1CCA35E3-4875-4549-85DA-244E1F59DEEC}" srcOrd="2" destOrd="0" parTransId="{66EAF26E-D4ED-4A7A-9B79-E366B0DFFFEA}" sibTransId="{6D71E89E-5BF5-4D4B-83BB-0FC705DCA711}"/>
    <dgm:cxn modelId="{2A8AFE72-B0BC-4126-AB9A-787B6971C2EF}" type="presOf" srcId="{275BFA16-BC59-46DC-93BD-62374A8A60C3}" destId="{DB27A4BC-6A6A-B040-8B32-2FF5F7A8A6CD}" srcOrd="1" destOrd="0" presId="urn:microsoft.com/office/officeart/2005/8/layout/list1"/>
    <dgm:cxn modelId="{CA547753-E448-442B-84CA-0B5BCF618642}" type="presOf" srcId="{B936D24C-FFBC-4BE8-9776-EA4A818E4F3E}" destId="{2CAAC963-FECC-5149-9E18-07A6EAE4AFCF}" srcOrd="0" destOrd="0" presId="urn:microsoft.com/office/officeart/2005/8/layout/list1"/>
    <dgm:cxn modelId="{8E04877A-8E5C-4911-ABBA-C7A132D4AF60}" srcId="{AEF4DF3C-33CA-48E9-9404-5CF8E7D44829}" destId="{4EBA9E80-D360-4900-9E40-B1D548CA50F6}" srcOrd="4" destOrd="0" parTransId="{7EB01C1C-39DF-42E2-A8B6-F0DB278D958C}" sibTransId="{427B6D41-AB99-493A-AC91-6205E13230E6}"/>
    <dgm:cxn modelId="{725BCF98-28BD-4730-A122-BE344FD193A8}" type="presOf" srcId="{603493D7-82FF-43BA-998F-4B5BF2CB0E1B}" destId="{2CAAC963-FECC-5149-9E18-07A6EAE4AFCF}" srcOrd="0" destOrd="5" presId="urn:microsoft.com/office/officeart/2005/8/layout/list1"/>
    <dgm:cxn modelId="{0FE2B9AF-93A2-44C5-A08F-BBA48A37DD98}" srcId="{275BFA16-BC59-46DC-93BD-62374A8A60C3}" destId="{B2B328EE-7465-4AF1-B554-6EFE5DE8ECA1}" srcOrd="0" destOrd="0" parTransId="{A06CE978-71FF-492C-AA9D-C920933A9275}" sibTransId="{D1D330D4-7234-4026-9970-90B4CF6DD779}"/>
    <dgm:cxn modelId="{8FC9E7B1-C560-4BFE-9CDF-02B2E982F771}" srcId="{AEF4DF3C-33CA-48E9-9404-5CF8E7D44829}" destId="{C6ED760A-CA5E-4EB5-8734-FE861C4CA117}" srcOrd="3" destOrd="0" parTransId="{3530246C-E479-49B8-BC8E-5ECD1D942862}" sibTransId="{88DAF536-1201-4C86-8191-C7AE52741E83}"/>
    <dgm:cxn modelId="{8B9381BE-64AB-484E-8EDC-AEDA606BE87A}" srcId="{275BFA16-BC59-46DC-93BD-62374A8A60C3}" destId="{463BF5CB-392B-42F5-A1A9-1916B31BDC95}" srcOrd="2" destOrd="0" parTransId="{376E054C-F986-45CF-8B26-133BFFAE9A40}" sibTransId="{246CC6BB-2944-4439-B875-FC6B10C332F5}"/>
    <dgm:cxn modelId="{436ADACA-0B24-44FC-B85C-CAF77719A0D1}" type="presOf" srcId="{AEF4DF3C-33CA-48E9-9404-5CF8E7D44829}" destId="{296739C6-7E9D-CD44-9113-88829663FC14}" srcOrd="0" destOrd="0" presId="urn:microsoft.com/office/officeart/2005/8/layout/list1"/>
    <dgm:cxn modelId="{5B4320DA-4D8B-44FC-99F0-BD9851979453}" srcId="{AEF4DF3C-33CA-48E9-9404-5CF8E7D44829}" destId="{E3C33F99-A8F9-431E-AA00-C81E7C877437}" srcOrd="6" destOrd="0" parTransId="{6870F494-B017-4B14-A5F6-B0239C61A226}" sibTransId="{93660D36-30EC-4F97-8A36-A268698B955B}"/>
    <dgm:cxn modelId="{BA91A0DC-EF83-4525-9A99-1713A83D8C89}" type="presOf" srcId="{463BF5CB-392B-42F5-A1A9-1916B31BDC95}" destId="{BBF1433A-F8B3-9941-9BE7-C1378DF7497F}" srcOrd="0" destOrd="2" presId="urn:microsoft.com/office/officeart/2005/8/layout/list1"/>
    <dgm:cxn modelId="{524B22E3-3588-42E0-A0DE-3F166A5C443A}" srcId="{01CEA7B9-1CDF-41B0-94B4-752B7EB84D68}" destId="{AEF4DF3C-33CA-48E9-9404-5CF8E7D44829}" srcOrd="1" destOrd="0" parTransId="{A2AF52D2-8C30-4F3D-B676-F6D1F8D1C7CA}" sibTransId="{B6BC9569-C120-4EFC-B253-FCA9A21CEEEE}"/>
    <dgm:cxn modelId="{79F05AE4-3BF4-4CFC-B798-1AED1078209D}" type="presOf" srcId="{B2B328EE-7465-4AF1-B554-6EFE5DE8ECA1}" destId="{BBF1433A-F8B3-9941-9BE7-C1378DF7497F}" srcOrd="0" destOrd="0" presId="urn:microsoft.com/office/officeart/2005/8/layout/list1"/>
    <dgm:cxn modelId="{F6B6A5E5-F963-4718-B0E0-D51201D7C394}" type="presOf" srcId="{E3C33F99-A8F9-431E-AA00-C81E7C877437}" destId="{2CAAC963-FECC-5149-9E18-07A6EAE4AFCF}" srcOrd="0" destOrd="6" presId="urn:microsoft.com/office/officeart/2005/8/layout/list1"/>
    <dgm:cxn modelId="{30636CFE-4E9C-47E2-BA5D-3EE0BC81F7B2}" type="presParOf" srcId="{093C6366-8312-7E4F-A7FD-23ABB6473793}" destId="{A42D5342-4A12-8443-989A-C6DD6C2A65EA}" srcOrd="0" destOrd="0" presId="urn:microsoft.com/office/officeart/2005/8/layout/list1"/>
    <dgm:cxn modelId="{97A8B032-FCC5-4CBB-AB9E-40AD95DE725D}" type="presParOf" srcId="{A42D5342-4A12-8443-989A-C6DD6C2A65EA}" destId="{77F99F22-3689-DF40-B236-CADE8CAC307B}" srcOrd="0" destOrd="0" presId="urn:microsoft.com/office/officeart/2005/8/layout/list1"/>
    <dgm:cxn modelId="{74884E8E-68CC-4508-AFB8-6F8F6E2510FC}" type="presParOf" srcId="{A42D5342-4A12-8443-989A-C6DD6C2A65EA}" destId="{DB27A4BC-6A6A-B040-8B32-2FF5F7A8A6CD}" srcOrd="1" destOrd="0" presId="urn:microsoft.com/office/officeart/2005/8/layout/list1"/>
    <dgm:cxn modelId="{763669E8-5B71-4C7E-B3EB-589617419108}" type="presParOf" srcId="{093C6366-8312-7E4F-A7FD-23ABB6473793}" destId="{6DEDE588-B3A3-5443-8542-ED032ECA40ED}" srcOrd="1" destOrd="0" presId="urn:microsoft.com/office/officeart/2005/8/layout/list1"/>
    <dgm:cxn modelId="{1264B931-32D3-441A-9F9F-5F1E668FCEEF}" type="presParOf" srcId="{093C6366-8312-7E4F-A7FD-23ABB6473793}" destId="{BBF1433A-F8B3-9941-9BE7-C1378DF7497F}" srcOrd="2" destOrd="0" presId="urn:microsoft.com/office/officeart/2005/8/layout/list1"/>
    <dgm:cxn modelId="{B344E0CB-FC6C-4B3A-821F-8FEB3E0DCF3A}" type="presParOf" srcId="{093C6366-8312-7E4F-A7FD-23ABB6473793}" destId="{1D827FF5-2DFA-F547-BAA7-18F8CC789E69}" srcOrd="3" destOrd="0" presId="urn:microsoft.com/office/officeart/2005/8/layout/list1"/>
    <dgm:cxn modelId="{358C66B9-9EBD-45BD-A07E-59FFB6E0CCFC}" type="presParOf" srcId="{093C6366-8312-7E4F-A7FD-23ABB6473793}" destId="{37739C28-3192-FF40-A05E-D8885E777908}" srcOrd="4" destOrd="0" presId="urn:microsoft.com/office/officeart/2005/8/layout/list1"/>
    <dgm:cxn modelId="{707EC32A-F517-40F0-8267-BD369CA0E0FF}" type="presParOf" srcId="{37739C28-3192-FF40-A05E-D8885E777908}" destId="{296739C6-7E9D-CD44-9113-88829663FC14}" srcOrd="0" destOrd="0" presId="urn:microsoft.com/office/officeart/2005/8/layout/list1"/>
    <dgm:cxn modelId="{119295BD-701D-4290-9C38-C3FE8109B353}" type="presParOf" srcId="{37739C28-3192-FF40-A05E-D8885E777908}" destId="{454C7ACB-0CD0-CF4C-BE1D-C1D00FC9EE01}" srcOrd="1" destOrd="0" presId="urn:microsoft.com/office/officeart/2005/8/layout/list1"/>
    <dgm:cxn modelId="{48E4F360-550E-4584-BF46-1AED8E6722E2}" type="presParOf" srcId="{093C6366-8312-7E4F-A7FD-23ABB6473793}" destId="{B3DF1910-65B5-8247-A08F-59277FA64CC9}" srcOrd="5" destOrd="0" presId="urn:microsoft.com/office/officeart/2005/8/layout/list1"/>
    <dgm:cxn modelId="{57A42836-D696-4531-99B7-A59D10E52C92}" type="presParOf" srcId="{093C6366-8312-7E4F-A7FD-23ABB6473793}" destId="{2CAAC963-FECC-5149-9E18-07A6EAE4AFC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8849FD-9FD3-47C7-AC48-6E111783959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89F0A46-5C1D-42F8-9464-60D227218D48}">
      <dgm:prSet/>
      <dgm:spPr/>
      <dgm:t>
        <a:bodyPr/>
        <a:lstStyle/>
        <a:p>
          <a:pPr>
            <a:lnSpc>
              <a:spcPct val="100000"/>
            </a:lnSpc>
          </a:pPr>
          <a:r>
            <a:rPr lang="en-GB">
              <a:hlinkClick xmlns:r="http://schemas.openxmlformats.org/officeDocument/2006/relationships" r:id="rId1"/>
            </a:rPr>
            <a:t>www.hospitalathome.org.uk</a:t>
          </a:r>
          <a:r>
            <a:rPr lang="en-GB"/>
            <a:t> </a:t>
          </a:r>
          <a:endParaRPr lang="en-US"/>
        </a:p>
      </dgm:t>
    </dgm:pt>
    <dgm:pt modelId="{97920914-418E-468C-B533-03464F0453ED}" type="parTrans" cxnId="{DAC0427D-8828-45C4-A4DC-D94AE0B0E6BB}">
      <dgm:prSet/>
      <dgm:spPr/>
      <dgm:t>
        <a:bodyPr/>
        <a:lstStyle/>
        <a:p>
          <a:endParaRPr lang="en-US"/>
        </a:p>
      </dgm:t>
    </dgm:pt>
    <dgm:pt modelId="{B78A0E99-822B-4350-92C5-237328125192}" type="sibTrans" cxnId="{DAC0427D-8828-45C4-A4DC-D94AE0B0E6BB}">
      <dgm:prSet/>
      <dgm:spPr/>
      <dgm:t>
        <a:bodyPr/>
        <a:lstStyle/>
        <a:p>
          <a:endParaRPr lang="en-US"/>
        </a:p>
      </dgm:t>
    </dgm:pt>
    <dgm:pt modelId="{D1B72044-9FE9-49DC-AD0F-D9B28CAF5407}">
      <dgm:prSet/>
      <dgm:spPr/>
      <dgm:t>
        <a:bodyPr/>
        <a:lstStyle/>
        <a:p>
          <a:pPr>
            <a:lnSpc>
              <a:spcPct val="100000"/>
            </a:lnSpc>
          </a:pPr>
          <a:r>
            <a:rPr lang="en-GB"/>
            <a:t>Tel: 01224 556055</a:t>
          </a:r>
          <a:endParaRPr lang="en-US"/>
        </a:p>
      </dgm:t>
    </dgm:pt>
    <dgm:pt modelId="{A88DD213-9B17-431A-8386-558D8CE29860}" type="parTrans" cxnId="{146713F0-FE61-4FA7-8303-524F67E3C6F4}">
      <dgm:prSet/>
      <dgm:spPr/>
      <dgm:t>
        <a:bodyPr/>
        <a:lstStyle/>
        <a:p>
          <a:endParaRPr lang="en-US"/>
        </a:p>
      </dgm:t>
    </dgm:pt>
    <dgm:pt modelId="{5196DF39-748F-440F-8962-18CE65776BA6}" type="sibTrans" cxnId="{146713F0-FE61-4FA7-8303-524F67E3C6F4}">
      <dgm:prSet/>
      <dgm:spPr/>
      <dgm:t>
        <a:bodyPr/>
        <a:lstStyle/>
        <a:p>
          <a:endParaRPr lang="en-US"/>
        </a:p>
      </dgm:t>
    </dgm:pt>
    <dgm:pt modelId="{3C189E47-E3C5-4890-8B9A-ED1BDF75A256}">
      <dgm:prSet/>
      <dgm:spPr/>
      <dgm:t>
        <a:bodyPr/>
        <a:lstStyle/>
        <a:p>
          <a:pPr>
            <a:lnSpc>
              <a:spcPct val="100000"/>
            </a:lnSpc>
          </a:pPr>
          <a:r>
            <a:rPr lang="en-GB">
              <a:hlinkClick xmlns:r="http://schemas.openxmlformats.org/officeDocument/2006/relationships" r:id="rId2"/>
            </a:rPr>
            <a:t>gram.hospitalathomeadmin@nhs.scot</a:t>
          </a:r>
          <a:r>
            <a:rPr lang="en-GB"/>
            <a:t>  </a:t>
          </a:r>
          <a:endParaRPr lang="en-US"/>
        </a:p>
      </dgm:t>
    </dgm:pt>
    <dgm:pt modelId="{A4DE9B32-7EAE-4EE7-A1DB-033500F62ACE}" type="parTrans" cxnId="{FB2B4F1B-67A5-4D7F-8CEF-63E010557D30}">
      <dgm:prSet/>
      <dgm:spPr/>
      <dgm:t>
        <a:bodyPr/>
        <a:lstStyle/>
        <a:p>
          <a:endParaRPr lang="en-US"/>
        </a:p>
      </dgm:t>
    </dgm:pt>
    <dgm:pt modelId="{7126075F-E871-4DA7-AE44-C11DE254199A}" type="sibTrans" cxnId="{FB2B4F1B-67A5-4D7F-8CEF-63E010557D30}">
      <dgm:prSet/>
      <dgm:spPr/>
      <dgm:t>
        <a:bodyPr/>
        <a:lstStyle/>
        <a:p>
          <a:endParaRPr lang="en-US"/>
        </a:p>
      </dgm:t>
    </dgm:pt>
    <dgm:pt modelId="{FE42F895-DC25-4B26-8D1F-0711F45EBA7E}" type="pres">
      <dgm:prSet presAssocID="{C68849FD-9FD3-47C7-AC48-6E1117839596}" presName="root" presStyleCnt="0">
        <dgm:presLayoutVars>
          <dgm:dir/>
          <dgm:resizeHandles val="exact"/>
        </dgm:presLayoutVars>
      </dgm:prSet>
      <dgm:spPr/>
    </dgm:pt>
    <dgm:pt modelId="{61FC7243-D4E1-46EC-BD5B-6CF68F32A8E8}" type="pres">
      <dgm:prSet presAssocID="{A89F0A46-5C1D-42F8-9464-60D227218D48}" presName="compNode" presStyleCnt="0"/>
      <dgm:spPr/>
    </dgm:pt>
    <dgm:pt modelId="{87CA3BAB-F59B-4674-9C8E-138AA612BD8A}" type="pres">
      <dgm:prSet presAssocID="{A89F0A46-5C1D-42F8-9464-60D227218D48}"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1608F5E3-6926-42F6-8869-92067C7E42F7}" type="pres">
      <dgm:prSet presAssocID="{A89F0A46-5C1D-42F8-9464-60D227218D48}" presName="spaceRect" presStyleCnt="0"/>
      <dgm:spPr/>
    </dgm:pt>
    <dgm:pt modelId="{AB1627D3-5D89-4DE0-83B3-7439CF949C5E}" type="pres">
      <dgm:prSet presAssocID="{A89F0A46-5C1D-42F8-9464-60D227218D48}" presName="textRect" presStyleLbl="revTx" presStyleIdx="0" presStyleCnt="3">
        <dgm:presLayoutVars>
          <dgm:chMax val="1"/>
          <dgm:chPref val="1"/>
        </dgm:presLayoutVars>
      </dgm:prSet>
      <dgm:spPr/>
    </dgm:pt>
    <dgm:pt modelId="{3CF43556-3AFE-456B-ADD5-6D60DD683158}" type="pres">
      <dgm:prSet presAssocID="{B78A0E99-822B-4350-92C5-237328125192}" presName="sibTrans" presStyleCnt="0"/>
      <dgm:spPr/>
    </dgm:pt>
    <dgm:pt modelId="{28D13B98-C735-459C-88AC-7157E09F822B}" type="pres">
      <dgm:prSet presAssocID="{D1B72044-9FE9-49DC-AD0F-D9B28CAF5407}" presName="compNode" presStyleCnt="0"/>
      <dgm:spPr/>
    </dgm:pt>
    <dgm:pt modelId="{95FAED0E-5A9B-4F2D-8781-0577FF2BA1CA}" type="pres">
      <dgm:prSet presAssocID="{D1B72044-9FE9-49DC-AD0F-D9B28CAF5407}"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l center"/>
        </a:ext>
      </dgm:extLst>
    </dgm:pt>
    <dgm:pt modelId="{C0A67CA7-B12F-4B8D-9519-4D02B031F565}" type="pres">
      <dgm:prSet presAssocID="{D1B72044-9FE9-49DC-AD0F-D9B28CAF5407}" presName="spaceRect" presStyleCnt="0"/>
      <dgm:spPr/>
    </dgm:pt>
    <dgm:pt modelId="{01813F57-1358-4A4A-93A1-6E2FC9D10047}" type="pres">
      <dgm:prSet presAssocID="{D1B72044-9FE9-49DC-AD0F-D9B28CAF5407}" presName="textRect" presStyleLbl="revTx" presStyleIdx="1" presStyleCnt="3">
        <dgm:presLayoutVars>
          <dgm:chMax val="1"/>
          <dgm:chPref val="1"/>
        </dgm:presLayoutVars>
      </dgm:prSet>
      <dgm:spPr/>
    </dgm:pt>
    <dgm:pt modelId="{427CEE39-8B86-43C1-8BF8-6AB4E2C5B472}" type="pres">
      <dgm:prSet presAssocID="{5196DF39-748F-440F-8962-18CE65776BA6}" presName="sibTrans" presStyleCnt="0"/>
      <dgm:spPr/>
    </dgm:pt>
    <dgm:pt modelId="{1BC89C28-635D-4EBD-ABB3-0DEABD82915E}" type="pres">
      <dgm:prSet presAssocID="{3C189E47-E3C5-4890-8B9A-ED1BDF75A256}" presName="compNode" presStyleCnt="0"/>
      <dgm:spPr/>
    </dgm:pt>
    <dgm:pt modelId="{E3A19EA1-5676-4A9D-A372-F905CA4D45FA}" type="pres">
      <dgm:prSet presAssocID="{3C189E47-E3C5-4890-8B9A-ED1BDF75A256}"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D94EE630-DAE6-4786-AF08-76823C387B76}" type="pres">
      <dgm:prSet presAssocID="{3C189E47-E3C5-4890-8B9A-ED1BDF75A256}" presName="spaceRect" presStyleCnt="0"/>
      <dgm:spPr/>
    </dgm:pt>
    <dgm:pt modelId="{7944BD5B-831A-46BF-A317-420E85B748FD}" type="pres">
      <dgm:prSet presAssocID="{3C189E47-E3C5-4890-8B9A-ED1BDF75A256}" presName="textRect" presStyleLbl="revTx" presStyleIdx="2" presStyleCnt="3">
        <dgm:presLayoutVars>
          <dgm:chMax val="1"/>
          <dgm:chPref val="1"/>
        </dgm:presLayoutVars>
      </dgm:prSet>
      <dgm:spPr/>
    </dgm:pt>
  </dgm:ptLst>
  <dgm:cxnLst>
    <dgm:cxn modelId="{FB2B4F1B-67A5-4D7F-8CEF-63E010557D30}" srcId="{C68849FD-9FD3-47C7-AC48-6E1117839596}" destId="{3C189E47-E3C5-4890-8B9A-ED1BDF75A256}" srcOrd="2" destOrd="0" parTransId="{A4DE9B32-7EAE-4EE7-A1DB-033500F62ACE}" sibTransId="{7126075F-E871-4DA7-AE44-C11DE254199A}"/>
    <dgm:cxn modelId="{DAC0427D-8828-45C4-A4DC-D94AE0B0E6BB}" srcId="{C68849FD-9FD3-47C7-AC48-6E1117839596}" destId="{A89F0A46-5C1D-42F8-9464-60D227218D48}" srcOrd="0" destOrd="0" parTransId="{97920914-418E-468C-B533-03464F0453ED}" sibTransId="{B78A0E99-822B-4350-92C5-237328125192}"/>
    <dgm:cxn modelId="{EBD8CA88-00C9-4863-B523-F1F085060567}" type="presOf" srcId="{A89F0A46-5C1D-42F8-9464-60D227218D48}" destId="{AB1627D3-5D89-4DE0-83B3-7439CF949C5E}" srcOrd="0" destOrd="0" presId="urn:microsoft.com/office/officeart/2018/2/layout/IconLabelList"/>
    <dgm:cxn modelId="{550E53BB-1696-460E-A291-D0E93DD7C50E}" type="presOf" srcId="{3C189E47-E3C5-4890-8B9A-ED1BDF75A256}" destId="{7944BD5B-831A-46BF-A317-420E85B748FD}" srcOrd="0" destOrd="0" presId="urn:microsoft.com/office/officeart/2018/2/layout/IconLabelList"/>
    <dgm:cxn modelId="{921BE9E3-D0D5-435E-9A1C-D1237D796820}" type="presOf" srcId="{C68849FD-9FD3-47C7-AC48-6E1117839596}" destId="{FE42F895-DC25-4B26-8D1F-0711F45EBA7E}" srcOrd="0" destOrd="0" presId="urn:microsoft.com/office/officeart/2018/2/layout/IconLabelList"/>
    <dgm:cxn modelId="{146713F0-FE61-4FA7-8303-524F67E3C6F4}" srcId="{C68849FD-9FD3-47C7-AC48-6E1117839596}" destId="{D1B72044-9FE9-49DC-AD0F-D9B28CAF5407}" srcOrd="1" destOrd="0" parTransId="{A88DD213-9B17-431A-8386-558D8CE29860}" sibTransId="{5196DF39-748F-440F-8962-18CE65776BA6}"/>
    <dgm:cxn modelId="{DD68E8FF-4F81-45D5-BE96-127ED370E51B}" type="presOf" srcId="{D1B72044-9FE9-49DC-AD0F-D9B28CAF5407}" destId="{01813F57-1358-4A4A-93A1-6E2FC9D10047}" srcOrd="0" destOrd="0" presId="urn:microsoft.com/office/officeart/2018/2/layout/IconLabelList"/>
    <dgm:cxn modelId="{61DD3510-EAB1-4469-92F5-F747D684022B}" type="presParOf" srcId="{FE42F895-DC25-4B26-8D1F-0711F45EBA7E}" destId="{61FC7243-D4E1-46EC-BD5B-6CF68F32A8E8}" srcOrd="0" destOrd="0" presId="urn:microsoft.com/office/officeart/2018/2/layout/IconLabelList"/>
    <dgm:cxn modelId="{A3E614A5-19C4-4617-82AE-F411DABEA759}" type="presParOf" srcId="{61FC7243-D4E1-46EC-BD5B-6CF68F32A8E8}" destId="{87CA3BAB-F59B-4674-9C8E-138AA612BD8A}" srcOrd="0" destOrd="0" presId="urn:microsoft.com/office/officeart/2018/2/layout/IconLabelList"/>
    <dgm:cxn modelId="{1E320FDF-3833-47BD-BC5F-D69C9A18A11C}" type="presParOf" srcId="{61FC7243-D4E1-46EC-BD5B-6CF68F32A8E8}" destId="{1608F5E3-6926-42F6-8869-92067C7E42F7}" srcOrd="1" destOrd="0" presId="urn:microsoft.com/office/officeart/2018/2/layout/IconLabelList"/>
    <dgm:cxn modelId="{B12D41D6-FFD6-4AE6-ABCB-25883EE70DE2}" type="presParOf" srcId="{61FC7243-D4E1-46EC-BD5B-6CF68F32A8E8}" destId="{AB1627D3-5D89-4DE0-83B3-7439CF949C5E}" srcOrd="2" destOrd="0" presId="urn:microsoft.com/office/officeart/2018/2/layout/IconLabelList"/>
    <dgm:cxn modelId="{D25B7C45-2350-4510-9068-9FA5959DCF6D}" type="presParOf" srcId="{FE42F895-DC25-4B26-8D1F-0711F45EBA7E}" destId="{3CF43556-3AFE-456B-ADD5-6D60DD683158}" srcOrd="1" destOrd="0" presId="urn:microsoft.com/office/officeart/2018/2/layout/IconLabelList"/>
    <dgm:cxn modelId="{4A0312F2-C8B2-49F4-B9FE-D83D41BC9730}" type="presParOf" srcId="{FE42F895-DC25-4B26-8D1F-0711F45EBA7E}" destId="{28D13B98-C735-459C-88AC-7157E09F822B}" srcOrd="2" destOrd="0" presId="urn:microsoft.com/office/officeart/2018/2/layout/IconLabelList"/>
    <dgm:cxn modelId="{90EC77A3-B61C-452A-8BBB-724C43696A50}" type="presParOf" srcId="{28D13B98-C735-459C-88AC-7157E09F822B}" destId="{95FAED0E-5A9B-4F2D-8781-0577FF2BA1CA}" srcOrd="0" destOrd="0" presId="urn:microsoft.com/office/officeart/2018/2/layout/IconLabelList"/>
    <dgm:cxn modelId="{FBB930D5-0918-44B9-BC6E-2D992D8815A7}" type="presParOf" srcId="{28D13B98-C735-459C-88AC-7157E09F822B}" destId="{C0A67CA7-B12F-4B8D-9519-4D02B031F565}" srcOrd="1" destOrd="0" presId="urn:microsoft.com/office/officeart/2018/2/layout/IconLabelList"/>
    <dgm:cxn modelId="{5FA1AA4C-891E-4334-B0F9-5E9166120B08}" type="presParOf" srcId="{28D13B98-C735-459C-88AC-7157E09F822B}" destId="{01813F57-1358-4A4A-93A1-6E2FC9D10047}" srcOrd="2" destOrd="0" presId="urn:microsoft.com/office/officeart/2018/2/layout/IconLabelList"/>
    <dgm:cxn modelId="{B38841C2-E3C7-4BF8-9586-81A285E177DA}" type="presParOf" srcId="{FE42F895-DC25-4B26-8D1F-0711F45EBA7E}" destId="{427CEE39-8B86-43C1-8BF8-6AB4E2C5B472}" srcOrd="3" destOrd="0" presId="urn:microsoft.com/office/officeart/2018/2/layout/IconLabelList"/>
    <dgm:cxn modelId="{41507262-BE85-4A73-89E4-2A612A5D484E}" type="presParOf" srcId="{FE42F895-DC25-4B26-8D1F-0711F45EBA7E}" destId="{1BC89C28-635D-4EBD-ABB3-0DEABD82915E}" srcOrd="4" destOrd="0" presId="urn:microsoft.com/office/officeart/2018/2/layout/IconLabelList"/>
    <dgm:cxn modelId="{7E9C0B3C-894F-44F2-A151-EFC025352004}" type="presParOf" srcId="{1BC89C28-635D-4EBD-ABB3-0DEABD82915E}" destId="{E3A19EA1-5676-4A9D-A372-F905CA4D45FA}" srcOrd="0" destOrd="0" presId="urn:microsoft.com/office/officeart/2018/2/layout/IconLabelList"/>
    <dgm:cxn modelId="{B20D0A70-A14F-4D6B-9249-1AD41EC172EE}" type="presParOf" srcId="{1BC89C28-635D-4EBD-ABB3-0DEABD82915E}" destId="{D94EE630-DAE6-4786-AF08-76823C387B76}" srcOrd="1" destOrd="0" presId="urn:microsoft.com/office/officeart/2018/2/layout/IconLabelList"/>
    <dgm:cxn modelId="{05E9CDE2-F141-4087-9407-73A83DCF378F}" type="presParOf" srcId="{1BC89C28-635D-4EBD-ABB3-0DEABD82915E}" destId="{7944BD5B-831A-46BF-A317-420E85B748F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5FD35-F63A-6440-9D28-A1981F9F7C75}">
      <dsp:nvSpPr>
        <dsp:cNvPr id="0" name=""/>
        <dsp:cNvSpPr/>
      </dsp:nvSpPr>
      <dsp:spPr>
        <a:xfrm>
          <a:off x="0" y="62866"/>
          <a:ext cx="5257797" cy="67158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Hospital level care</a:t>
          </a:r>
          <a:endParaRPr lang="en-US" sz="2800" kern="1200"/>
        </a:p>
      </dsp:txBody>
      <dsp:txXfrm>
        <a:off x="32784" y="95650"/>
        <a:ext cx="5192229" cy="606012"/>
      </dsp:txXfrm>
    </dsp:sp>
    <dsp:sp modelId="{286182FD-EE1E-A244-8AF7-CD62045597C1}">
      <dsp:nvSpPr>
        <dsp:cNvPr id="0" name=""/>
        <dsp:cNvSpPr/>
      </dsp:nvSpPr>
      <dsp:spPr>
        <a:xfrm>
          <a:off x="0" y="815086"/>
          <a:ext cx="5257797" cy="671580"/>
        </a:xfrm>
        <a:prstGeom prst="roundRect">
          <a:avLst/>
        </a:prstGeom>
        <a:solidFill>
          <a:schemeClr val="accent1">
            <a:shade val="80000"/>
            <a:hueOff val="58214"/>
            <a:satOff val="-1043"/>
            <a:lumOff val="443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In a patient’s home</a:t>
          </a:r>
          <a:endParaRPr lang="en-US" sz="2800" kern="1200"/>
        </a:p>
      </dsp:txBody>
      <dsp:txXfrm>
        <a:off x="32784" y="847870"/>
        <a:ext cx="5192229" cy="606012"/>
      </dsp:txXfrm>
    </dsp:sp>
    <dsp:sp modelId="{A056EDD2-C294-5143-8A9A-5B3EAC693259}">
      <dsp:nvSpPr>
        <dsp:cNvPr id="0" name=""/>
        <dsp:cNvSpPr/>
      </dsp:nvSpPr>
      <dsp:spPr>
        <a:xfrm>
          <a:off x="0" y="1567306"/>
          <a:ext cx="5257797" cy="671580"/>
        </a:xfrm>
        <a:prstGeom prst="roundRect">
          <a:avLst/>
        </a:prstGeom>
        <a:solidFill>
          <a:schemeClr val="accent1">
            <a:shade val="80000"/>
            <a:hueOff val="116428"/>
            <a:satOff val="-2085"/>
            <a:lumOff val="88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Short episode</a:t>
          </a:r>
          <a:endParaRPr lang="en-US" sz="2800" kern="1200"/>
        </a:p>
      </dsp:txBody>
      <dsp:txXfrm>
        <a:off x="32784" y="1600090"/>
        <a:ext cx="5192229" cy="606012"/>
      </dsp:txXfrm>
    </dsp:sp>
    <dsp:sp modelId="{9037112A-E8A5-1C4E-96AC-EC5A6D59014B}">
      <dsp:nvSpPr>
        <dsp:cNvPr id="0" name=""/>
        <dsp:cNvSpPr/>
      </dsp:nvSpPr>
      <dsp:spPr>
        <a:xfrm>
          <a:off x="0" y="2319526"/>
          <a:ext cx="5257797" cy="671580"/>
        </a:xfrm>
        <a:prstGeom prst="roundRect">
          <a:avLst/>
        </a:prstGeom>
        <a:solidFill>
          <a:schemeClr val="accent1">
            <a:shade val="80000"/>
            <a:hueOff val="174641"/>
            <a:satOff val="-3128"/>
            <a:lumOff val="132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Consultant led</a:t>
          </a:r>
          <a:endParaRPr lang="en-US" sz="2800" kern="1200"/>
        </a:p>
      </dsp:txBody>
      <dsp:txXfrm>
        <a:off x="32784" y="2352310"/>
        <a:ext cx="5192229" cy="606012"/>
      </dsp:txXfrm>
    </dsp:sp>
    <dsp:sp modelId="{2A9BEFC2-AADC-624D-8132-ADA188C85FE4}">
      <dsp:nvSpPr>
        <dsp:cNvPr id="0" name=""/>
        <dsp:cNvSpPr/>
      </dsp:nvSpPr>
      <dsp:spPr>
        <a:xfrm>
          <a:off x="0" y="3071746"/>
          <a:ext cx="5257797" cy="671580"/>
        </a:xfrm>
        <a:prstGeom prst="roundRect">
          <a:avLst/>
        </a:prstGeom>
        <a:solidFill>
          <a:schemeClr val="accent1">
            <a:shade val="80000"/>
            <a:hueOff val="232855"/>
            <a:satOff val="-4171"/>
            <a:lumOff val="1772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Multidisciplinary</a:t>
          </a:r>
          <a:endParaRPr lang="en-US" sz="2800" kern="1200"/>
        </a:p>
      </dsp:txBody>
      <dsp:txXfrm>
        <a:off x="32784" y="3104530"/>
        <a:ext cx="5192229" cy="606012"/>
      </dsp:txXfrm>
    </dsp:sp>
    <dsp:sp modelId="{0B1837FD-7C1E-9C4A-AB97-FF1ADB3AFD91}">
      <dsp:nvSpPr>
        <dsp:cNvPr id="0" name=""/>
        <dsp:cNvSpPr/>
      </dsp:nvSpPr>
      <dsp:spPr>
        <a:xfrm>
          <a:off x="0" y="3823966"/>
          <a:ext cx="5257797" cy="671580"/>
        </a:xfrm>
        <a:prstGeom prst="roundRect">
          <a:avLst/>
        </a:prstGeom>
        <a:solidFill>
          <a:schemeClr val="accent1">
            <a:shade val="80000"/>
            <a:hueOff val="291069"/>
            <a:satOff val="-5213"/>
            <a:lumOff val="221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Manage acute conditions</a:t>
          </a:r>
          <a:endParaRPr lang="en-US" sz="2800" kern="1200"/>
        </a:p>
      </dsp:txBody>
      <dsp:txXfrm>
        <a:off x="32784" y="3856750"/>
        <a:ext cx="5192229" cy="606012"/>
      </dsp:txXfrm>
    </dsp:sp>
    <dsp:sp modelId="{991EFDD4-86C5-BF43-BD81-836BFFB65739}">
      <dsp:nvSpPr>
        <dsp:cNvPr id="0" name=""/>
        <dsp:cNvSpPr/>
      </dsp:nvSpPr>
      <dsp:spPr>
        <a:xfrm>
          <a:off x="0" y="4576186"/>
          <a:ext cx="5257797" cy="671580"/>
        </a:xfrm>
        <a:prstGeom prst="roundRect">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Rapid access to </a:t>
          </a:r>
          <a:r>
            <a:rPr lang="en-US" sz="2800" b="1" kern="1200">
              <a:latin typeface="Calibri Light"/>
            </a:rPr>
            <a:t>investigations</a:t>
          </a:r>
          <a:endParaRPr lang="en-US" sz="2800" kern="1200"/>
        </a:p>
      </dsp:txBody>
      <dsp:txXfrm>
        <a:off x="32784" y="4608970"/>
        <a:ext cx="5192229" cy="60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3453E-7435-44B5-8E3A-E57E2C1831A2}">
      <dsp:nvSpPr>
        <dsp:cNvPr id="0" name=""/>
        <dsp:cNvSpPr/>
      </dsp:nvSpPr>
      <dsp:spPr>
        <a:xfrm>
          <a:off x="82613" y="9090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108C4-9B45-4DC7-A8FC-04CA3FAEAA2A}">
      <dsp:nvSpPr>
        <dsp:cNvPr id="0" name=""/>
        <dsp:cNvSpPr/>
      </dsp:nvSpPr>
      <dsp:spPr>
        <a:xfrm>
          <a:off x="271034" y="1097481"/>
          <a:ext cx="520402" cy="5204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46A557-2832-4D7A-9D1C-5B547AC73C64}">
      <dsp:nvSpPr>
        <dsp:cNvPr id="0" name=""/>
        <dsp:cNvSpPr/>
      </dsp:nvSpPr>
      <dsp:spPr>
        <a:xfrm>
          <a:off x="1172126"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Heart failure – monitoring of oedema, renal function and medical titration</a:t>
          </a:r>
          <a:endParaRPr lang="en-US" sz="1300" kern="1200"/>
        </a:p>
      </dsp:txBody>
      <dsp:txXfrm>
        <a:off x="1172126" y="909059"/>
        <a:ext cx="2114937" cy="897246"/>
      </dsp:txXfrm>
    </dsp:sp>
    <dsp:sp modelId="{04571C5E-10FF-4CF5-BBAB-5BFEDD3612F7}">
      <dsp:nvSpPr>
        <dsp:cNvPr id="0" name=""/>
        <dsp:cNvSpPr/>
      </dsp:nvSpPr>
      <dsp:spPr>
        <a:xfrm>
          <a:off x="3655575" y="9090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6E798-7C1F-4C2F-941A-2A95EF8A09B6}">
      <dsp:nvSpPr>
        <dsp:cNvPr id="0" name=""/>
        <dsp:cNvSpPr/>
      </dsp:nvSpPr>
      <dsp:spPr>
        <a:xfrm>
          <a:off x="3843996" y="1097481"/>
          <a:ext cx="520402" cy="52040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907B0C-F533-4025-ADEC-80E72059B59F}">
      <dsp:nvSpPr>
        <dsp:cNvPr id="0" name=""/>
        <dsp:cNvSpPr/>
      </dsp:nvSpPr>
      <dsp:spPr>
        <a:xfrm>
          <a:off x="4745088"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rtl="0">
            <a:lnSpc>
              <a:spcPct val="90000"/>
            </a:lnSpc>
            <a:spcBef>
              <a:spcPct val="0"/>
            </a:spcBef>
            <a:spcAft>
              <a:spcPct val="35000"/>
            </a:spcAft>
            <a:buNone/>
          </a:pPr>
          <a:r>
            <a:rPr lang="en-GB" sz="1300" kern="1200"/>
            <a:t>Respiratory </a:t>
          </a:r>
          <a:r>
            <a:rPr lang="en-GB" sz="1300" kern="1200">
              <a:latin typeface="Calibri Light"/>
            </a:rPr>
            <a:t>illness e.g. infective</a:t>
          </a:r>
          <a:r>
            <a:rPr lang="en-GB" sz="1300" kern="1200"/>
            <a:t> exacerbations (COPD, bronchiectasis)</a:t>
          </a:r>
          <a:r>
            <a:rPr lang="en-GB" sz="1300" kern="1200">
              <a:latin typeface="Calibri Light"/>
            </a:rPr>
            <a:t> , management of oxygen therapy</a:t>
          </a:r>
          <a:endParaRPr lang="en-US" sz="1300" kern="1200"/>
        </a:p>
      </dsp:txBody>
      <dsp:txXfrm>
        <a:off x="4745088" y="909059"/>
        <a:ext cx="2114937" cy="897246"/>
      </dsp:txXfrm>
    </dsp:sp>
    <dsp:sp modelId="{3806D14C-0439-4DEA-B19F-CB56A3D9AE90}">
      <dsp:nvSpPr>
        <dsp:cNvPr id="0" name=""/>
        <dsp:cNvSpPr/>
      </dsp:nvSpPr>
      <dsp:spPr>
        <a:xfrm>
          <a:off x="7228536" y="9090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66D92-4009-458B-887F-06FC915E9B64}">
      <dsp:nvSpPr>
        <dsp:cNvPr id="0" name=""/>
        <dsp:cNvSpPr/>
      </dsp:nvSpPr>
      <dsp:spPr>
        <a:xfrm>
          <a:off x="7416958" y="1097481"/>
          <a:ext cx="520402" cy="52040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3B094C-AE7D-4E3D-A980-A7D8E64D56E7}">
      <dsp:nvSpPr>
        <dsp:cNvPr id="0" name=""/>
        <dsp:cNvSpPr/>
      </dsp:nvSpPr>
      <dsp:spPr>
        <a:xfrm>
          <a:off x="8318049"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Chronic conditions with acute exacerbations</a:t>
          </a:r>
          <a:endParaRPr lang="en-US" sz="1300" kern="1200"/>
        </a:p>
      </dsp:txBody>
      <dsp:txXfrm>
        <a:off x="8318049" y="909059"/>
        <a:ext cx="2114937" cy="897246"/>
      </dsp:txXfrm>
    </dsp:sp>
    <dsp:sp modelId="{214C6C93-A8CB-4D93-BCCE-948CEDC35348}">
      <dsp:nvSpPr>
        <dsp:cNvPr id="0" name=""/>
        <dsp:cNvSpPr/>
      </dsp:nvSpPr>
      <dsp:spPr>
        <a:xfrm>
          <a:off x="82613" y="2546238"/>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B0513-463B-404F-B546-6B4E9A7AFC70}">
      <dsp:nvSpPr>
        <dsp:cNvPr id="0" name=""/>
        <dsp:cNvSpPr/>
      </dsp:nvSpPr>
      <dsp:spPr>
        <a:xfrm>
          <a:off x="271034" y="2734659"/>
          <a:ext cx="520402" cy="52040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F4EAB0-FA7D-4953-B630-744B0EED509A}">
      <dsp:nvSpPr>
        <dsp:cNvPr id="0" name=""/>
        <dsp:cNvSpPr/>
      </dsp:nvSpPr>
      <dsp:spPr>
        <a:xfrm>
          <a:off x="1172126"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Acute delirium</a:t>
          </a:r>
          <a:endParaRPr lang="en-US" sz="1300" kern="1200"/>
        </a:p>
      </dsp:txBody>
      <dsp:txXfrm>
        <a:off x="1172126" y="2546238"/>
        <a:ext cx="2114937" cy="897246"/>
      </dsp:txXfrm>
    </dsp:sp>
    <dsp:sp modelId="{C34CC6EB-AB24-4CCD-96C1-96C3972C54F9}">
      <dsp:nvSpPr>
        <dsp:cNvPr id="0" name=""/>
        <dsp:cNvSpPr/>
      </dsp:nvSpPr>
      <dsp:spPr>
        <a:xfrm>
          <a:off x="3655575" y="2546238"/>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7B569-FE47-4FF6-9DC9-F5D7B21DF29D}">
      <dsp:nvSpPr>
        <dsp:cNvPr id="0" name=""/>
        <dsp:cNvSpPr/>
      </dsp:nvSpPr>
      <dsp:spPr>
        <a:xfrm>
          <a:off x="3843996" y="2734659"/>
          <a:ext cx="520402" cy="52040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B844F-646C-4566-BF24-CFA95B4D9261}">
      <dsp:nvSpPr>
        <dsp:cNvPr id="0" name=""/>
        <dsp:cNvSpPr/>
      </dsp:nvSpPr>
      <dsp:spPr>
        <a:xfrm>
          <a:off x="4745088"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Acute functional decline with potential medical cause</a:t>
          </a:r>
          <a:endParaRPr lang="en-US" sz="1300" kern="1200"/>
        </a:p>
      </dsp:txBody>
      <dsp:txXfrm>
        <a:off x="4745088" y="2546238"/>
        <a:ext cx="2114937" cy="897246"/>
      </dsp:txXfrm>
    </dsp:sp>
    <dsp:sp modelId="{CA9A24F9-336C-4F77-8DE6-D2696AEF6ED0}">
      <dsp:nvSpPr>
        <dsp:cNvPr id="0" name=""/>
        <dsp:cNvSpPr/>
      </dsp:nvSpPr>
      <dsp:spPr>
        <a:xfrm>
          <a:off x="7228536" y="2546238"/>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6195C-E75D-417F-AA09-4A88E2D5477F}">
      <dsp:nvSpPr>
        <dsp:cNvPr id="0" name=""/>
        <dsp:cNvSpPr/>
      </dsp:nvSpPr>
      <dsp:spPr>
        <a:xfrm>
          <a:off x="7416958" y="2734659"/>
          <a:ext cx="520402" cy="52040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4665E2-1455-499D-A45F-293E25B8E6B1}">
      <dsp:nvSpPr>
        <dsp:cNvPr id="0" name=""/>
        <dsp:cNvSpPr/>
      </dsp:nvSpPr>
      <dsp:spPr>
        <a:xfrm>
          <a:off x="8318049"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Infections requiring IV antibiotics – maximum of twice daily, caseload dependent</a:t>
          </a:r>
          <a:endParaRPr lang="en-US" sz="1300" kern="1200"/>
        </a:p>
      </dsp:txBody>
      <dsp:txXfrm>
        <a:off x="8318049" y="2546238"/>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C2BC3-42AE-432F-8404-4AEAEFFFF07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F0FE8-8555-4CE4-BCF7-0EEF23511B1D}">
      <dsp:nvSpPr>
        <dsp:cNvPr id="0" name=""/>
        <dsp:cNvSpPr/>
      </dsp:nvSpPr>
      <dsp:spPr>
        <a:xfrm>
          <a:off x="271034" y="1096980"/>
          <a:ext cx="520402" cy="5204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06E69-3DD7-499F-9EF5-A2C3676DDDBA}">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rtl="0">
            <a:lnSpc>
              <a:spcPct val="90000"/>
            </a:lnSpc>
            <a:spcBef>
              <a:spcPct val="0"/>
            </a:spcBef>
            <a:spcAft>
              <a:spcPct val="35000"/>
            </a:spcAft>
            <a:buNone/>
          </a:pPr>
          <a:r>
            <a:rPr lang="en-GB" sz="1300" kern="1200"/>
            <a:t>Referrals which are solely for OT/PT</a:t>
          </a:r>
          <a:r>
            <a:rPr lang="en-GB" sz="1300" kern="1200">
              <a:latin typeface="Calibri Light"/>
            </a:rPr>
            <a:t>, pulmonary rehab</a:t>
          </a:r>
          <a:r>
            <a:rPr lang="en-GB" sz="1300" kern="1200"/>
            <a:t> or social care</a:t>
          </a:r>
          <a:endParaRPr lang="en-US" sz="1300" kern="1200"/>
        </a:p>
      </dsp:txBody>
      <dsp:txXfrm>
        <a:off x="1172126" y="908559"/>
        <a:ext cx="2114937" cy="897246"/>
      </dsp:txXfrm>
    </dsp:sp>
    <dsp:sp modelId="{F0D2E2C6-AB00-4242-AD77-DD73AEE86516}">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59EED-1BFA-4F29-A199-ED7D0F5AD025}">
      <dsp:nvSpPr>
        <dsp:cNvPr id="0" name=""/>
        <dsp:cNvSpPr/>
      </dsp:nvSpPr>
      <dsp:spPr>
        <a:xfrm>
          <a:off x="3843996" y="1096980"/>
          <a:ext cx="520402" cy="52040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F1DC74-91D8-4F84-9689-F4229161C88D}">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Routine requirements e.g., regular subcutaneous injections, INR/anti-coagulant dosing, or wound care</a:t>
          </a:r>
          <a:endParaRPr lang="en-US" sz="1300" kern="1200"/>
        </a:p>
      </dsp:txBody>
      <dsp:txXfrm>
        <a:off x="4745088" y="908559"/>
        <a:ext cx="2114937" cy="897246"/>
      </dsp:txXfrm>
    </dsp:sp>
    <dsp:sp modelId="{C8F9A4C9-2DBB-45AF-846A-F027D739F237}">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1B8BB-9104-40AA-9EEC-00CDC0C15839}">
      <dsp:nvSpPr>
        <dsp:cNvPr id="0" name=""/>
        <dsp:cNvSpPr/>
      </dsp:nvSpPr>
      <dsp:spPr>
        <a:xfrm>
          <a:off x="7416958" y="1096980"/>
          <a:ext cx="520402" cy="52040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AB3167-09DA-42B1-A3DF-11870A633856}">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Patients for end-of-life care</a:t>
          </a:r>
          <a:endParaRPr lang="en-US" sz="1300" kern="1200"/>
        </a:p>
      </dsp:txBody>
      <dsp:txXfrm>
        <a:off x="8318049" y="908559"/>
        <a:ext cx="2114937" cy="897246"/>
      </dsp:txXfrm>
    </dsp:sp>
    <dsp:sp modelId="{DCB61E66-3359-43D3-9E56-570ACD0E541D}">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7FE30-4A0C-49D4-9B41-366AEFBB15BF}">
      <dsp:nvSpPr>
        <dsp:cNvPr id="0" name=""/>
        <dsp:cNvSpPr/>
      </dsp:nvSpPr>
      <dsp:spPr>
        <a:xfrm>
          <a:off x="271034" y="2733954"/>
          <a:ext cx="520402" cy="52040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17B35B-2258-4ADA-9764-EA420530ED3D}">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Stroke, acute coronary syndromes, or suspected DVT</a:t>
          </a:r>
          <a:endParaRPr lang="en-US" sz="1300" kern="1200"/>
        </a:p>
      </dsp:txBody>
      <dsp:txXfrm>
        <a:off x="1172126" y="2545532"/>
        <a:ext cx="2114937" cy="897246"/>
      </dsp:txXfrm>
    </dsp:sp>
    <dsp:sp modelId="{859F12C5-98C8-45E6-8B09-5F30E6E4DCCA}">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BC421-21F4-4216-80BF-0E12320AC323}">
      <dsp:nvSpPr>
        <dsp:cNvPr id="0" name=""/>
        <dsp:cNvSpPr/>
      </dsp:nvSpPr>
      <dsp:spPr>
        <a:xfrm>
          <a:off x="3843996" y="2733954"/>
          <a:ext cx="520402" cy="52040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A5424E-615E-4D87-B5D7-06E6E4C988F0}">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rtl="0">
            <a:lnSpc>
              <a:spcPct val="90000"/>
            </a:lnSpc>
            <a:spcBef>
              <a:spcPct val="0"/>
            </a:spcBef>
            <a:spcAft>
              <a:spcPct val="35000"/>
            </a:spcAft>
            <a:buNone/>
          </a:pPr>
          <a:r>
            <a:rPr lang="en-GB" sz="1300" kern="1200"/>
            <a:t>Suspected hip or lower limb fractures</a:t>
          </a:r>
          <a:endParaRPr lang="en-US" sz="1300" kern="1200"/>
        </a:p>
      </dsp:txBody>
      <dsp:txXfrm>
        <a:off x="4745088" y="2545532"/>
        <a:ext cx="2114937" cy="897246"/>
      </dsp:txXfrm>
    </dsp:sp>
    <dsp:sp modelId="{606BA75F-5F16-48B5-A7A4-F5E1C3A00220}">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6A0E3-C9DE-4C31-9DAB-CC7B81F7A423}">
      <dsp:nvSpPr>
        <dsp:cNvPr id="0" name=""/>
        <dsp:cNvSpPr/>
      </dsp:nvSpPr>
      <dsp:spPr>
        <a:xfrm>
          <a:off x="7416958" y="2733954"/>
          <a:ext cx="520402" cy="52040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758E29-98BC-477E-B48E-7B6E9054F987}">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GB" sz="1300" kern="1200"/>
            <a:t>Surgical presentations e.g., acute abdomen</a:t>
          </a:r>
          <a:endParaRPr lang="en-US" sz="1300" kern="1200"/>
        </a:p>
      </dsp:txBody>
      <dsp:txXfrm>
        <a:off x="8318049" y="2545532"/>
        <a:ext cx="2114937" cy="897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1433A-F8B3-9941-9BE7-C1378DF7497F}">
      <dsp:nvSpPr>
        <dsp:cNvPr id="0" name=""/>
        <dsp:cNvSpPr/>
      </dsp:nvSpPr>
      <dsp:spPr>
        <a:xfrm>
          <a:off x="0" y="432899"/>
          <a:ext cx="5158424" cy="2028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0351" tIns="291592" rIns="400351" bIns="99568" numCol="1" spcCol="1270" anchor="t" anchorCtr="0">
          <a:noAutofit/>
        </a:bodyPr>
        <a:lstStyle/>
        <a:p>
          <a:pPr marL="114300" lvl="1" indent="-114300" algn="l" defTabSz="622300" rtl="0">
            <a:lnSpc>
              <a:spcPct val="90000"/>
            </a:lnSpc>
            <a:spcBef>
              <a:spcPct val="0"/>
            </a:spcBef>
            <a:spcAft>
              <a:spcPct val="15000"/>
            </a:spcAft>
            <a:buChar char="•"/>
          </a:pPr>
          <a:r>
            <a:rPr lang="en-GB" sz="1400" kern="1200"/>
            <a:t>Investigations i.e</a:t>
          </a:r>
          <a:r>
            <a:rPr lang="en-GB" sz="1400" kern="1200">
              <a:latin typeface="Calibri Light"/>
            </a:rPr>
            <a:t>.</a:t>
          </a:r>
          <a:r>
            <a:rPr lang="en-GB" sz="1400" kern="1200"/>
            <a:t> </a:t>
          </a:r>
          <a:r>
            <a:rPr lang="en-GB" sz="1400" kern="1200">
              <a:latin typeface="Calibri Light"/>
            </a:rPr>
            <a:t>Bloods (POCT),</a:t>
          </a:r>
          <a:r>
            <a:rPr lang="en-GB" sz="1400" kern="1200"/>
            <a:t> ECGs, </a:t>
          </a:r>
          <a:r>
            <a:rPr lang="en-GB" sz="1400" kern="1200">
              <a:latin typeface="Calibri Light"/>
            </a:rPr>
            <a:t>bladder</a:t>
          </a:r>
          <a:r>
            <a:rPr lang="en-GB" sz="1400" kern="1200"/>
            <a:t> scans, radiology</a:t>
          </a:r>
          <a:r>
            <a:rPr lang="en-GB" sz="1400" kern="1200">
              <a:latin typeface="Calibri Light"/>
            </a:rPr>
            <a:t>, functional assessment</a:t>
          </a:r>
          <a:endParaRPr lang="en-US" sz="1400" kern="1200"/>
        </a:p>
        <a:p>
          <a:pPr marL="114300" lvl="1" indent="-114300" algn="l" defTabSz="622300" rtl="0">
            <a:lnSpc>
              <a:spcPct val="90000"/>
            </a:lnSpc>
            <a:spcBef>
              <a:spcPct val="0"/>
            </a:spcBef>
            <a:spcAft>
              <a:spcPct val="15000"/>
            </a:spcAft>
            <a:buChar char="•"/>
          </a:pPr>
          <a:r>
            <a:rPr lang="en-GB" sz="1400" kern="1200"/>
            <a:t>Treatments i.e</a:t>
          </a:r>
          <a:r>
            <a:rPr lang="en-GB" sz="1400" kern="1200">
              <a:latin typeface="Calibri Light"/>
            </a:rPr>
            <a:t>.</a:t>
          </a:r>
          <a:r>
            <a:rPr lang="en-GB" sz="1400" kern="1200"/>
            <a:t> medications, IV fluids, </a:t>
          </a:r>
          <a:r>
            <a:rPr lang="en-GB" sz="1400" kern="1200">
              <a:latin typeface="Calibri Light"/>
            </a:rPr>
            <a:t>antibiotics, oxygen, occupational therapy, physiotherapy, airway clearance, anxiety management, breathlessness management </a:t>
          </a:r>
          <a:endParaRPr lang="en-US" sz="1400" kern="1200"/>
        </a:p>
        <a:p>
          <a:pPr marL="114300" lvl="1" indent="-114300" algn="l" defTabSz="622300" rtl="0">
            <a:lnSpc>
              <a:spcPct val="90000"/>
            </a:lnSpc>
            <a:spcBef>
              <a:spcPct val="0"/>
            </a:spcBef>
            <a:spcAft>
              <a:spcPct val="15000"/>
            </a:spcAft>
            <a:buChar char="•"/>
          </a:pPr>
          <a:r>
            <a:rPr lang="en-GB" sz="1400" kern="1200"/>
            <a:t>Equipment i.e</a:t>
          </a:r>
          <a:r>
            <a:rPr lang="en-GB" sz="1400" kern="1200">
              <a:latin typeface="Calibri Light"/>
            </a:rPr>
            <a:t>.</a:t>
          </a:r>
          <a:r>
            <a:rPr lang="en-GB" sz="1400" kern="1200"/>
            <a:t> hospital beds, commodes</a:t>
          </a:r>
          <a:r>
            <a:rPr lang="en-GB" sz="1400" kern="1200">
              <a:latin typeface="Calibri Light"/>
            </a:rPr>
            <a:t>, walking aids, equipment to support ADLs e.g. toilet frames/bed leavers</a:t>
          </a:r>
          <a:endParaRPr lang="en-US" sz="1400" kern="1200"/>
        </a:p>
      </dsp:txBody>
      <dsp:txXfrm>
        <a:off x="0" y="432899"/>
        <a:ext cx="5158424" cy="2028600"/>
      </dsp:txXfrm>
    </dsp:sp>
    <dsp:sp modelId="{DB27A4BC-6A6A-B040-8B32-2FF5F7A8A6CD}">
      <dsp:nvSpPr>
        <dsp:cNvPr id="0" name=""/>
        <dsp:cNvSpPr/>
      </dsp:nvSpPr>
      <dsp:spPr>
        <a:xfrm>
          <a:off x="257921" y="226259"/>
          <a:ext cx="361089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6483" tIns="0" rIns="136483" bIns="0" numCol="1" spcCol="1270" anchor="ctr" anchorCtr="0">
          <a:noAutofit/>
        </a:bodyPr>
        <a:lstStyle/>
        <a:p>
          <a:pPr marL="0" lvl="0" indent="0" algn="l" defTabSz="622300">
            <a:lnSpc>
              <a:spcPct val="90000"/>
            </a:lnSpc>
            <a:spcBef>
              <a:spcPct val="0"/>
            </a:spcBef>
            <a:spcAft>
              <a:spcPct val="35000"/>
            </a:spcAft>
            <a:buNone/>
            <a:defRPr b="1"/>
          </a:pPr>
          <a:r>
            <a:rPr lang="en-GB" sz="1400" kern="1200"/>
            <a:t>Rapid access to: </a:t>
          </a:r>
          <a:r>
            <a:rPr lang="en-US" sz="1400" kern="1200"/>
            <a:t> </a:t>
          </a:r>
        </a:p>
      </dsp:txBody>
      <dsp:txXfrm>
        <a:off x="278096" y="246434"/>
        <a:ext cx="3570546" cy="372930"/>
      </dsp:txXfrm>
    </dsp:sp>
    <dsp:sp modelId="{2CAAC963-FECC-5149-9E18-07A6EAE4AFCF}">
      <dsp:nvSpPr>
        <dsp:cNvPr id="0" name=""/>
        <dsp:cNvSpPr/>
      </dsp:nvSpPr>
      <dsp:spPr>
        <a:xfrm>
          <a:off x="0" y="2743739"/>
          <a:ext cx="5158424" cy="26019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0351" tIns="291592" rIns="400351" bIns="99568" numCol="1" spcCol="1270" anchor="t" anchorCtr="0">
          <a:noAutofit/>
        </a:bodyPr>
        <a:lstStyle/>
        <a:p>
          <a:pPr marL="114300" lvl="1" indent="-114300" algn="l" defTabSz="622300" rtl="0">
            <a:lnSpc>
              <a:spcPct val="90000"/>
            </a:lnSpc>
            <a:spcBef>
              <a:spcPct val="0"/>
            </a:spcBef>
            <a:spcAft>
              <a:spcPct val="15000"/>
            </a:spcAft>
            <a:buChar char="•"/>
          </a:pPr>
          <a:r>
            <a:rPr lang="en-GB" sz="1400" kern="1200">
              <a:latin typeface="Calibri Light"/>
            </a:rPr>
            <a:t>Assessment</a:t>
          </a:r>
          <a:r>
            <a:rPr lang="en-GB" sz="1400" kern="1200"/>
            <a:t> by the full MDT</a:t>
          </a:r>
          <a:r>
            <a:rPr lang="en-GB" sz="1400" kern="1200">
              <a:latin typeface="Calibri Light"/>
            </a:rPr>
            <a:t> as required</a:t>
          </a:r>
          <a:r>
            <a:rPr lang="en-GB" sz="1400" kern="1200"/>
            <a:t> </a:t>
          </a:r>
          <a:r>
            <a:rPr lang="en-US" sz="1400" kern="1200">
              <a:latin typeface="Calibri Light"/>
            </a:rPr>
            <a:t> (Comprehensive geriatric assessment for patients with frailty)</a:t>
          </a:r>
          <a:endParaRPr lang="en-US" sz="1400" kern="1200"/>
        </a:p>
        <a:p>
          <a:pPr marL="114300" lvl="1" indent="-114300" algn="l" defTabSz="622300" rtl="0">
            <a:lnSpc>
              <a:spcPct val="90000"/>
            </a:lnSpc>
            <a:spcBef>
              <a:spcPct val="0"/>
            </a:spcBef>
            <a:spcAft>
              <a:spcPct val="15000"/>
            </a:spcAft>
            <a:buChar char="•"/>
          </a:pPr>
          <a:r>
            <a:rPr lang="en-GB" sz="1400" kern="1200"/>
            <a:t>Daily </a:t>
          </a:r>
          <a:r>
            <a:rPr lang="en-GB" sz="1400" kern="1200">
              <a:latin typeface="Calibri Light"/>
            </a:rPr>
            <a:t>reviews</a:t>
          </a:r>
          <a:endParaRPr lang="en-US" sz="1400" kern="1200"/>
        </a:p>
        <a:p>
          <a:pPr marL="114300" lvl="1" indent="-114300" algn="l" defTabSz="622300" rtl="0">
            <a:lnSpc>
              <a:spcPct val="90000"/>
            </a:lnSpc>
            <a:spcBef>
              <a:spcPct val="0"/>
            </a:spcBef>
            <a:spcAft>
              <a:spcPct val="15000"/>
            </a:spcAft>
            <a:buChar char="•"/>
          </a:pPr>
          <a:r>
            <a:rPr lang="en-GB" sz="1400" kern="1200">
              <a:latin typeface="Calibri Light"/>
            </a:rPr>
            <a:t>Daily NEWS monitoring</a:t>
          </a:r>
        </a:p>
        <a:p>
          <a:pPr marL="114300" lvl="1" indent="-114300" algn="l" defTabSz="622300" rtl="0">
            <a:lnSpc>
              <a:spcPct val="90000"/>
            </a:lnSpc>
            <a:spcBef>
              <a:spcPct val="0"/>
            </a:spcBef>
            <a:spcAft>
              <a:spcPct val="15000"/>
            </a:spcAft>
            <a:buChar char="•"/>
          </a:pPr>
          <a:r>
            <a:rPr lang="en-GB" sz="1400" kern="1200">
              <a:latin typeface="Calibri Light"/>
            </a:rPr>
            <a:t>Medicine reconciliation</a:t>
          </a:r>
        </a:p>
        <a:p>
          <a:pPr marL="114300" lvl="1" indent="-114300" algn="l" defTabSz="622300" rtl="0">
            <a:lnSpc>
              <a:spcPct val="90000"/>
            </a:lnSpc>
            <a:spcBef>
              <a:spcPct val="0"/>
            </a:spcBef>
            <a:spcAft>
              <a:spcPct val="15000"/>
            </a:spcAft>
            <a:buChar char="•"/>
          </a:pPr>
          <a:r>
            <a:rPr lang="en-GB" sz="1400" kern="1200">
              <a:latin typeface="Calibri Light"/>
            </a:rPr>
            <a:t>Nutrition screening</a:t>
          </a:r>
        </a:p>
        <a:p>
          <a:pPr marL="114300" lvl="1" indent="-114300" algn="l" defTabSz="622300" rtl="0">
            <a:lnSpc>
              <a:spcPct val="90000"/>
            </a:lnSpc>
            <a:spcBef>
              <a:spcPct val="0"/>
            </a:spcBef>
            <a:spcAft>
              <a:spcPct val="15000"/>
            </a:spcAft>
            <a:buChar char="•"/>
          </a:pPr>
          <a:r>
            <a:rPr lang="en-GB" sz="1400" kern="1200">
              <a:latin typeface="Calibri Light"/>
            </a:rPr>
            <a:t>Falls screening and subsequent assessment where indicated</a:t>
          </a:r>
        </a:p>
        <a:p>
          <a:pPr marL="114300" lvl="1" indent="-114300" algn="l" defTabSz="622300" rtl="0">
            <a:lnSpc>
              <a:spcPct val="90000"/>
            </a:lnSpc>
            <a:spcBef>
              <a:spcPct val="0"/>
            </a:spcBef>
            <a:spcAft>
              <a:spcPct val="15000"/>
            </a:spcAft>
            <a:buChar char="•"/>
          </a:pPr>
          <a:r>
            <a:rPr lang="en-GB" sz="1400" kern="1200">
              <a:latin typeface="Calibri Light"/>
            </a:rPr>
            <a:t>AHP intervention </a:t>
          </a:r>
        </a:p>
        <a:p>
          <a:pPr marL="114300" lvl="1" indent="-114300" algn="l" defTabSz="622300">
            <a:lnSpc>
              <a:spcPct val="90000"/>
            </a:lnSpc>
            <a:spcBef>
              <a:spcPct val="0"/>
            </a:spcBef>
            <a:spcAft>
              <a:spcPct val="15000"/>
            </a:spcAft>
            <a:buChar char="•"/>
          </a:pPr>
          <a:r>
            <a:rPr lang="en-GB" sz="1400" kern="1200"/>
            <a:t>Twice daily MDT discussion </a:t>
          </a:r>
          <a:r>
            <a:rPr lang="en-US" sz="1400" kern="1200"/>
            <a:t> </a:t>
          </a:r>
        </a:p>
      </dsp:txBody>
      <dsp:txXfrm>
        <a:off x="0" y="2743739"/>
        <a:ext cx="5158424" cy="2601900"/>
      </dsp:txXfrm>
    </dsp:sp>
    <dsp:sp modelId="{454C7ACB-0CD0-CF4C-BE1D-C1D00FC9EE01}">
      <dsp:nvSpPr>
        <dsp:cNvPr id="0" name=""/>
        <dsp:cNvSpPr/>
      </dsp:nvSpPr>
      <dsp:spPr>
        <a:xfrm>
          <a:off x="257921" y="2537099"/>
          <a:ext cx="361089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6483" tIns="0" rIns="136483" bIns="0" numCol="1" spcCol="1270" anchor="ctr" anchorCtr="0">
          <a:noAutofit/>
        </a:bodyPr>
        <a:lstStyle/>
        <a:p>
          <a:pPr marL="0" lvl="0" indent="0" algn="l" defTabSz="622300">
            <a:lnSpc>
              <a:spcPct val="90000"/>
            </a:lnSpc>
            <a:spcBef>
              <a:spcPct val="0"/>
            </a:spcBef>
            <a:spcAft>
              <a:spcPct val="35000"/>
            </a:spcAft>
            <a:buNone/>
            <a:defRPr b="1"/>
          </a:pPr>
          <a:r>
            <a:rPr lang="en-GB" sz="1400" kern="1200"/>
            <a:t>All patients receive: </a:t>
          </a:r>
          <a:endParaRPr lang="en-US" sz="1400" kern="1200"/>
        </a:p>
      </dsp:txBody>
      <dsp:txXfrm>
        <a:off x="278096" y="2557274"/>
        <a:ext cx="3570546"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A3BAB-F59B-4674-9C8E-138AA612BD8A}">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627D3-5D89-4DE0-83B3-7439CF949C5E}">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hlinkClick xmlns:r="http://schemas.openxmlformats.org/officeDocument/2006/relationships" r:id="rId3"/>
            </a:rPr>
            <a:t>www.hospitalathome.org.uk</a:t>
          </a:r>
          <a:r>
            <a:rPr lang="en-GB" sz="1400" kern="1200"/>
            <a:t> </a:t>
          </a:r>
          <a:endParaRPr lang="en-US" sz="1400" kern="1200"/>
        </a:p>
      </dsp:txBody>
      <dsp:txXfrm>
        <a:off x="417971" y="2644140"/>
        <a:ext cx="2889450" cy="720000"/>
      </dsp:txXfrm>
    </dsp:sp>
    <dsp:sp modelId="{95FAED0E-5A9B-4F2D-8781-0577FF2BA1CA}">
      <dsp:nvSpPr>
        <dsp:cNvPr id="0" name=""/>
        <dsp:cNvSpPr/>
      </dsp:nvSpPr>
      <dsp:spPr>
        <a:xfrm>
          <a:off x="4607673" y="987197"/>
          <a:ext cx="1300252" cy="13002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13F57-1358-4A4A-93A1-6E2FC9D10047}">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t>Tel: 01224 556055</a:t>
          </a:r>
          <a:endParaRPr lang="en-US" sz="1400" kern="1200"/>
        </a:p>
      </dsp:txBody>
      <dsp:txXfrm>
        <a:off x="3813075" y="2644140"/>
        <a:ext cx="2889450" cy="720000"/>
      </dsp:txXfrm>
    </dsp:sp>
    <dsp:sp modelId="{E3A19EA1-5676-4A9D-A372-F905CA4D45FA}">
      <dsp:nvSpPr>
        <dsp:cNvPr id="0" name=""/>
        <dsp:cNvSpPr/>
      </dsp:nvSpPr>
      <dsp:spPr>
        <a:xfrm>
          <a:off x="8002777" y="987197"/>
          <a:ext cx="1300252" cy="130025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4BD5B-831A-46BF-A317-420E85B748FD}">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hlinkClick xmlns:r="http://schemas.openxmlformats.org/officeDocument/2006/relationships" r:id="rId8"/>
            </a:rPr>
            <a:t>gram.hospitalathomeadmin@nhs.scot</a:t>
          </a:r>
          <a:r>
            <a:rPr lang="en-GB" sz="1400" kern="1200"/>
            <a:t>  </a:t>
          </a:r>
          <a:endParaRPr lang="en-US" sz="1400" kern="1200"/>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CD258-F101-408E-9360-7EF92CD9807E}" type="datetimeFigureOut">
              <a:rPr lang="en-GB" smtClean="0"/>
              <a:pPr/>
              <a:t>27/03/2024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F077C-A19B-4BA7-8AD5-7FE271530233}" type="slidenum">
              <a:rPr lang="en-GB" smtClean="0"/>
              <a:pPr/>
              <a:t>‹#›</a:t>
            </a:fld>
            <a:endParaRPr lang="en-GB"/>
          </a:p>
        </p:txBody>
      </p:sp>
    </p:spTree>
    <p:extLst>
      <p:ext uri="{BB962C8B-B14F-4D97-AF65-F5344CB8AC3E}">
        <p14:creationId xmlns:p14="http://schemas.microsoft.com/office/powerpoint/2010/main" val="106481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78E8FA-6A54-5B4E-B1DF-76E6A7C6875A}" type="slidenum">
              <a:rPr lang="en-GB" smtClean="0"/>
              <a:pPr/>
              <a:t>9</a:t>
            </a:fld>
            <a:endParaRPr lang="en-GB"/>
          </a:p>
        </p:txBody>
      </p:sp>
    </p:spTree>
    <p:extLst>
      <p:ext uri="{BB962C8B-B14F-4D97-AF65-F5344CB8AC3E}">
        <p14:creationId xmlns:p14="http://schemas.microsoft.com/office/powerpoint/2010/main" val="59236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4B30-34ED-4706-AD66-895DD832A8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6EE772-5258-4480-986E-0F0237D17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BFEDBD-AA98-48EE-A89E-4A6DD0B6B9BB}"/>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5" name="Footer Placeholder 4">
            <a:extLst>
              <a:ext uri="{FF2B5EF4-FFF2-40B4-BE49-F238E27FC236}">
                <a16:creationId xmlns:a16="http://schemas.microsoft.com/office/drawing/2014/main" id="{2264E180-FC27-4A35-9D63-CF71280A8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CA2911-DA66-47AD-9F93-8E5E2B31CD16}"/>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280763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F1EB-8205-44ED-ABD8-6B9D2B5C36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8215F6-BEE7-4EE9-8CA9-70D24D9B5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69CC6-396D-4392-8EA7-A092F85E32CB}"/>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5" name="Footer Placeholder 4">
            <a:extLst>
              <a:ext uri="{FF2B5EF4-FFF2-40B4-BE49-F238E27FC236}">
                <a16:creationId xmlns:a16="http://schemas.microsoft.com/office/drawing/2014/main" id="{AEACBB31-927E-4247-9C58-F8ED1D92AE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3D4DFD-0AA2-4B57-B90A-C9CB805897F0}"/>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344482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D731A-D5F3-4EBA-A1E6-0B3EF87011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E16216-F68B-4579-8370-30D9DDE39D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023536-387E-4288-BB25-E34BF4D00FCA}"/>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5" name="Footer Placeholder 4">
            <a:extLst>
              <a:ext uri="{FF2B5EF4-FFF2-40B4-BE49-F238E27FC236}">
                <a16:creationId xmlns:a16="http://schemas.microsoft.com/office/drawing/2014/main" id="{FF67A799-75B9-47F9-ADE7-DF91C73590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F53159-155B-458B-A7E6-3E7CB7E5A919}"/>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356340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2EE1-B16F-478A-8CF2-B130F4DD7B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2C52CF-4070-4DA5-9E98-43F71B8589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69F34-6AE2-400F-B8B3-BA45827F1D51}"/>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5" name="Footer Placeholder 4">
            <a:extLst>
              <a:ext uri="{FF2B5EF4-FFF2-40B4-BE49-F238E27FC236}">
                <a16:creationId xmlns:a16="http://schemas.microsoft.com/office/drawing/2014/main" id="{7C5CFFCF-A40B-4271-B04D-890BD82D00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0DE0CA-5116-46A5-AA89-A437B648F0A6}"/>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38583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2834-E24E-4B70-BF2C-72D7894C06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8996AF-1551-410A-B358-4BF017D183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D5E42A-5FA9-459C-A267-ADFA990E5027}"/>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5" name="Footer Placeholder 4">
            <a:extLst>
              <a:ext uri="{FF2B5EF4-FFF2-40B4-BE49-F238E27FC236}">
                <a16:creationId xmlns:a16="http://schemas.microsoft.com/office/drawing/2014/main" id="{EF59D94A-5E82-4842-BE13-708DBACB98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098842-E30E-47D2-8F16-D88C2E6DDB2C}"/>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96418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7B49-E2F0-42C5-8FD9-E578287F00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32BE44-169A-4A5B-8050-1D6AA30ADC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6D9CD2-6FAC-4084-8969-D8D88D2DE5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16F47A-FCAF-4434-94C6-25E414550F3C}"/>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6" name="Footer Placeholder 5">
            <a:extLst>
              <a:ext uri="{FF2B5EF4-FFF2-40B4-BE49-F238E27FC236}">
                <a16:creationId xmlns:a16="http://schemas.microsoft.com/office/drawing/2014/main" id="{77097A65-1112-4A8D-912C-CC58E1B3AC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4CC973-5207-466B-BB06-B270EC3AEFE2}"/>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252696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EB5F-8503-4E45-BCFE-69875FBB73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CF5292-3A18-4320-AA3E-42DF43BECC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64E2A-757C-4014-B510-068C21D8F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FF3F0-EDCD-4F54-9CED-BB65A65DE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50992-5216-42EA-9413-D2414CE90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2DACBB-D04B-43BE-A6B3-D82EED4C370F}"/>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8" name="Footer Placeholder 7">
            <a:extLst>
              <a:ext uri="{FF2B5EF4-FFF2-40B4-BE49-F238E27FC236}">
                <a16:creationId xmlns:a16="http://schemas.microsoft.com/office/drawing/2014/main" id="{B7EBDB0B-9B0B-4E55-9C26-5B6AD9CA20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518588-BD67-447B-9465-6BF1BBF89362}"/>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361593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B06D-CE43-4990-AC5D-713021E541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5F3ADE-BBF7-447C-9244-6D1B932F40AD}"/>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4" name="Footer Placeholder 3">
            <a:extLst>
              <a:ext uri="{FF2B5EF4-FFF2-40B4-BE49-F238E27FC236}">
                <a16:creationId xmlns:a16="http://schemas.microsoft.com/office/drawing/2014/main" id="{C3D283F8-2038-4D3A-818A-34807A9807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5379E6-4E7E-4160-A2A6-AF958349CF96}"/>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153744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315A7C-2ACC-489A-B995-BCA338514BF0}"/>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3" name="Footer Placeholder 2">
            <a:extLst>
              <a:ext uri="{FF2B5EF4-FFF2-40B4-BE49-F238E27FC236}">
                <a16:creationId xmlns:a16="http://schemas.microsoft.com/office/drawing/2014/main" id="{CED40370-6390-4A6D-8C77-CA58BA4D43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0AFC7F-87C4-4E72-82F9-918E5D0AE009}"/>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405623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7E32-208A-4DAE-A32E-F770EB722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5416A0-F66E-48E1-958B-D19726E2A6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A8E5B2-9CA2-4D97-B76E-32AEF86C8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991611-0877-44AE-9EF7-31A9D3BEBC4D}"/>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6" name="Footer Placeholder 5">
            <a:extLst>
              <a:ext uri="{FF2B5EF4-FFF2-40B4-BE49-F238E27FC236}">
                <a16:creationId xmlns:a16="http://schemas.microsoft.com/office/drawing/2014/main" id="{49E615D5-15AE-42A2-A6DD-C19329DA4C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589899-C591-4DD5-9D78-08354BB34CA5}"/>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348245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11E7-E0FC-4F86-A51C-BD140689E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F66E81-B5CA-4484-BAB1-B74781554E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A9D677-049C-4C5E-81C8-EE69C7F0B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17CCC-8884-4CDF-9443-5C082CB00BA6}"/>
              </a:ext>
            </a:extLst>
          </p:cNvPr>
          <p:cNvSpPr>
            <a:spLocks noGrp="1"/>
          </p:cNvSpPr>
          <p:nvPr>
            <p:ph type="dt" sz="half" idx="10"/>
          </p:nvPr>
        </p:nvSpPr>
        <p:spPr/>
        <p:txBody>
          <a:bodyPr/>
          <a:lstStyle/>
          <a:p>
            <a:fld id="{7E9A4EA0-E977-410D-BD47-14D45E34568C}" type="datetimeFigureOut">
              <a:rPr lang="en-GB" smtClean="0"/>
              <a:pPr/>
              <a:t>27/03/2024</a:t>
            </a:fld>
            <a:endParaRPr lang="en-GB"/>
          </a:p>
        </p:txBody>
      </p:sp>
      <p:sp>
        <p:nvSpPr>
          <p:cNvPr id="6" name="Footer Placeholder 5">
            <a:extLst>
              <a:ext uri="{FF2B5EF4-FFF2-40B4-BE49-F238E27FC236}">
                <a16:creationId xmlns:a16="http://schemas.microsoft.com/office/drawing/2014/main" id="{0E8719F6-B6CF-421B-91CF-E7866D578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FA7CEB-1E10-4CBF-99CE-BFCEF8BA34B3}"/>
              </a:ext>
            </a:extLst>
          </p:cNvPr>
          <p:cNvSpPr>
            <a:spLocks noGrp="1"/>
          </p:cNvSpPr>
          <p:nvPr>
            <p:ph type="sldNum" sz="quarter" idx="12"/>
          </p:nvPr>
        </p:nvSpPr>
        <p:spPr/>
        <p:txBody>
          <a:bodyPr/>
          <a:lstStyle/>
          <a:p>
            <a:fld id="{F5423327-9135-4360-A089-3816ACDE232F}" type="slidenum">
              <a:rPr lang="en-GB" smtClean="0"/>
              <a:pPr/>
              <a:t>‹#›</a:t>
            </a:fld>
            <a:endParaRPr lang="en-GB"/>
          </a:p>
        </p:txBody>
      </p:sp>
    </p:spTree>
    <p:extLst>
      <p:ext uri="{BB962C8B-B14F-4D97-AF65-F5344CB8AC3E}">
        <p14:creationId xmlns:p14="http://schemas.microsoft.com/office/powerpoint/2010/main" val="328088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44B64-50E2-471C-889D-9A4A9A254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4A4171-8DBD-432E-A795-7E6EFC4C8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854EC7-ADE4-4C02-B3DE-D960DC698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A4EA0-E977-410D-BD47-14D45E34568C}" type="datetimeFigureOut">
              <a:rPr lang="en-GB" smtClean="0"/>
              <a:pPr/>
              <a:t>27/03/2024</a:t>
            </a:fld>
            <a:endParaRPr lang="en-GB"/>
          </a:p>
        </p:txBody>
      </p:sp>
      <p:sp>
        <p:nvSpPr>
          <p:cNvPr id="5" name="Footer Placeholder 4">
            <a:extLst>
              <a:ext uri="{FF2B5EF4-FFF2-40B4-BE49-F238E27FC236}">
                <a16:creationId xmlns:a16="http://schemas.microsoft.com/office/drawing/2014/main" id="{093D387B-83E7-410F-B141-8D27146BB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F0BBCF-D513-4DA0-B74A-EA4E215D2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23327-9135-4360-A089-3816ACDE232F}" type="slidenum">
              <a:rPr lang="en-GB" smtClean="0"/>
              <a:pPr/>
              <a:t>‹#›</a:t>
            </a:fld>
            <a:endParaRPr lang="en-GB"/>
          </a:p>
        </p:txBody>
      </p:sp>
    </p:spTree>
    <p:extLst>
      <p:ext uri="{BB962C8B-B14F-4D97-AF65-F5344CB8AC3E}">
        <p14:creationId xmlns:p14="http://schemas.microsoft.com/office/powerpoint/2010/main" val="9775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1A1_6082B66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jpe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1176A8-6300-4455-BE9A-53EFE39D7F71}"/>
              </a:ext>
            </a:extLst>
          </p:cNvPr>
          <p:cNvSpPr>
            <a:spLocks noGrp="1"/>
          </p:cNvSpPr>
          <p:nvPr>
            <p:ph type="ctrTitle"/>
          </p:nvPr>
        </p:nvSpPr>
        <p:spPr>
          <a:xfrm>
            <a:off x="7380407" y="200413"/>
            <a:ext cx="3973385" cy="3236580"/>
          </a:xfrm>
          <a:noFill/>
        </p:spPr>
        <p:txBody>
          <a:bodyPr>
            <a:normAutofit/>
          </a:bodyPr>
          <a:lstStyle/>
          <a:p>
            <a:pPr algn="l"/>
            <a:r>
              <a:rPr lang="en-GB" sz="5200" b="1"/>
              <a:t>Aberdeen City</a:t>
            </a:r>
            <a:br>
              <a:rPr lang="en-GB" sz="5200" b="1"/>
            </a:br>
            <a:r>
              <a:rPr lang="en-GB" sz="5200" b="1"/>
              <a:t>Hospital at Home</a:t>
            </a:r>
            <a:br>
              <a:rPr lang="en-GB" sz="5200" b="1"/>
            </a:br>
            <a:endParaRPr lang="en-GB" sz="5200" b="1">
              <a:ea typeface="Calibri Light"/>
              <a:cs typeface="Calibri Light"/>
            </a:endParaRPr>
          </a:p>
        </p:txBody>
      </p:sp>
      <p:sp>
        <p:nvSpPr>
          <p:cNvPr id="3" name="Subtitle 2">
            <a:extLst>
              <a:ext uri="{FF2B5EF4-FFF2-40B4-BE49-F238E27FC236}">
                <a16:creationId xmlns:a16="http://schemas.microsoft.com/office/drawing/2014/main" id="{F3ACCE25-73D6-417A-A8C0-C39331E98954}"/>
              </a:ext>
            </a:extLst>
          </p:cNvPr>
          <p:cNvSpPr>
            <a:spLocks noGrp="1"/>
          </p:cNvSpPr>
          <p:nvPr>
            <p:ph type="subTitle" idx="1"/>
          </p:nvPr>
        </p:nvSpPr>
        <p:spPr>
          <a:xfrm>
            <a:off x="6005306" y="3219494"/>
            <a:ext cx="6019054" cy="3481886"/>
          </a:xfrm>
          <a:noFill/>
        </p:spPr>
        <p:txBody>
          <a:bodyPr vert="horz" lIns="91440" tIns="45720" rIns="91440" bIns="45720" rtlCol="0" anchor="t">
            <a:normAutofit/>
          </a:bodyPr>
          <a:lstStyle/>
          <a:p>
            <a:pPr algn="l"/>
            <a:r>
              <a:rPr lang="en-GB"/>
              <a:t>Thursday 29</a:t>
            </a:r>
            <a:r>
              <a:rPr lang="en-GB" baseline="30000"/>
              <a:t>th</a:t>
            </a:r>
            <a:r>
              <a:rPr lang="en-GB"/>
              <a:t> February 2024</a:t>
            </a:r>
          </a:p>
          <a:p>
            <a:pPr algn="l"/>
            <a:endParaRPr lang="en-GB"/>
          </a:p>
          <a:p>
            <a:pPr algn="l"/>
            <a:r>
              <a:rPr lang="en-GB" b="1"/>
              <a:t>Sara Knight, Physiotherapist</a:t>
            </a:r>
            <a:endParaRPr lang="en-GB" b="1">
              <a:ea typeface="Calibri"/>
              <a:cs typeface="Calibri"/>
            </a:endParaRPr>
          </a:p>
          <a:p>
            <a:pPr algn="l"/>
            <a:r>
              <a:rPr lang="en-GB" b="1"/>
              <a:t>Valerie Barrett, Nurse Practitioner</a:t>
            </a:r>
            <a:endParaRPr lang="en-GB" b="1">
              <a:ea typeface="Calibri"/>
              <a:cs typeface="Calibri"/>
            </a:endParaRPr>
          </a:p>
          <a:p>
            <a:pPr algn="l"/>
            <a:r>
              <a:rPr lang="en-GB" b="1">
                <a:ea typeface="Calibri"/>
                <a:cs typeface="Calibri"/>
              </a:rPr>
              <a:t>Dr Catie Butchart, Clinical Lead Geriatrician </a:t>
            </a:r>
          </a:p>
          <a:p>
            <a:pPr algn="l"/>
            <a:r>
              <a:rPr lang="en-GB" b="1">
                <a:ea typeface="Calibri"/>
                <a:cs typeface="Calibri"/>
              </a:rPr>
              <a:t>Mhairi Paton – Interim Deputy Chief Nurse</a:t>
            </a:r>
          </a:p>
        </p:txBody>
      </p:sp>
      <p:pic>
        <p:nvPicPr>
          <p:cNvPr id="5" name="Picture 4" descr="A logo for a hospital&#10;&#10;Description automatically generated">
            <a:extLst>
              <a:ext uri="{FF2B5EF4-FFF2-40B4-BE49-F238E27FC236}">
                <a16:creationId xmlns:a16="http://schemas.microsoft.com/office/drawing/2014/main" id="{2F0BD6C7-7FFC-2B5B-252A-1E1F03578B0A}"/>
              </a:ext>
            </a:extLst>
          </p:cNvPr>
          <p:cNvPicPr>
            <a:picLocks noChangeAspect="1"/>
          </p:cNvPicPr>
          <p:nvPr/>
        </p:nvPicPr>
        <p:blipFill rotWithShape="1">
          <a:blip r:embed="rId2">
            <a:extLst>
              <a:ext uri="{28A0092B-C50C-407E-A947-70E740481C1C}">
                <a14:useLocalDpi xmlns:a14="http://schemas.microsoft.com/office/drawing/2010/main" val="0"/>
              </a:ext>
            </a:extLst>
          </a:blip>
          <a:srcRect t="1929" r="-1" b="-1"/>
          <a:stretch/>
        </p:blipFill>
        <p:spPr>
          <a:xfrm>
            <a:off x="172548" y="929911"/>
            <a:ext cx="5749157" cy="5640542"/>
          </a:xfrm>
          <a:prstGeom prst="rect">
            <a:avLst/>
          </a:prstGeom>
        </p:spPr>
      </p:pic>
    </p:spTree>
    <p:extLst>
      <p:ext uri="{BB962C8B-B14F-4D97-AF65-F5344CB8AC3E}">
        <p14:creationId xmlns:p14="http://schemas.microsoft.com/office/powerpoint/2010/main" val="11298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8A30F8CC-C874-0A55-B6CB-D697EA91F85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69231" y="447358"/>
            <a:ext cx="6779346" cy="502954"/>
          </a:xfrm>
        </p:spPr>
        <p:txBody>
          <a:bodyPr vert="horz" lIns="91440" tIns="45720" rIns="91440" bIns="45720" rtlCol="0" anchor="b">
            <a:normAutofit fontScale="90000"/>
          </a:bodyPr>
          <a:lstStyle/>
          <a:p>
            <a:r>
              <a:rPr lang="en-US" sz="4800">
                <a:solidFill>
                  <a:schemeClr val="bg1"/>
                </a:solidFill>
              </a:rPr>
              <a:t>Case Study– “Sandra” Age 77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35A21E-5446-AFE5-C79A-1D0C8B3BEA71}"/>
              </a:ext>
            </a:extLst>
          </p:cNvPr>
          <p:cNvSpPr txBox="1"/>
          <p:nvPr/>
        </p:nvSpPr>
        <p:spPr>
          <a:xfrm>
            <a:off x="554919" y="1860647"/>
            <a:ext cx="6058007" cy="4093428"/>
          </a:xfrm>
          <a:prstGeom prst="rect">
            <a:avLst/>
          </a:prstGeom>
          <a:noFill/>
        </p:spPr>
        <p:txBody>
          <a:bodyPr wrap="square" lIns="91440" tIns="45720" rIns="91440" bIns="45720" rtlCol="0" anchor="t">
            <a:spAutoFit/>
          </a:bodyPr>
          <a:lstStyle/>
          <a:p>
            <a:pPr algn="l"/>
            <a:r>
              <a:rPr lang="en-GB" sz="2400" b="0" i="0">
                <a:solidFill>
                  <a:schemeClr val="bg1"/>
                </a:solidFill>
                <a:effectLst/>
                <a:latin typeface="Times" pitchFamily="2" charset="0"/>
              </a:rPr>
              <a:t>Lives alone in a 2nd floor flat in Aberdeen</a:t>
            </a:r>
          </a:p>
          <a:p>
            <a:pPr algn="l"/>
            <a:r>
              <a:rPr lang="en-GB" sz="2400">
                <a:solidFill>
                  <a:schemeClr val="bg1"/>
                </a:solidFill>
                <a:latin typeface="Times" pitchFamily="2" charset="0"/>
              </a:rPr>
              <a:t>Usually independent, no services</a:t>
            </a:r>
          </a:p>
          <a:p>
            <a:r>
              <a:rPr lang="en-GB" sz="2400">
                <a:solidFill>
                  <a:schemeClr val="bg1"/>
                </a:solidFill>
                <a:latin typeface="Times"/>
                <a:cs typeface="Times"/>
              </a:rPr>
              <a:t>D</a:t>
            </a:r>
            <a:r>
              <a:rPr lang="en-GB" sz="2400" b="0" i="0">
                <a:solidFill>
                  <a:schemeClr val="bg1"/>
                </a:solidFill>
                <a:effectLst/>
                <a:latin typeface="Times"/>
                <a:cs typeface="Times"/>
              </a:rPr>
              <a:t>aughter lives nearby but has a </a:t>
            </a:r>
            <a:r>
              <a:rPr lang="en-GB" sz="2400">
                <a:solidFill>
                  <a:schemeClr val="bg1"/>
                </a:solidFill>
                <a:latin typeface="Times"/>
                <a:cs typeface="Times"/>
              </a:rPr>
              <a:t>full-time </a:t>
            </a:r>
            <a:r>
              <a:rPr lang="en-GB" sz="2400" b="0" i="0">
                <a:solidFill>
                  <a:schemeClr val="bg1"/>
                </a:solidFill>
                <a:effectLst/>
                <a:latin typeface="Times"/>
                <a:cs typeface="Times"/>
              </a:rPr>
              <a:t>job and a young family.</a:t>
            </a:r>
            <a:r>
              <a:rPr lang="en-GB" sz="2400">
                <a:solidFill>
                  <a:schemeClr val="bg1"/>
                </a:solidFill>
                <a:latin typeface="Times"/>
                <a:cs typeface="Times"/>
              </a:rPr>
              <a:t> </a:t>
            </a:r>
            <a:endParaRPr lang="en-GB" sz="2400" b="0" i="0">
              <a:solidFill>
                <a:schemeClr val="bg1"/>
              </a:solidFill>
              <a:effectLst/>
              <a:latin typeface="Times" pitchFamily="2" charset="0"/>
              <a:cs typeface="Times"/>
            </a:endParaRPr>
          </a:p>
          <a:p>
            <a:pPr algn="l"/>
            <a:endParaRPr lang="en-GB" sz="2400">
              <a:solidFill>
                <a:schemeClr val="bg1"/>
              </a:solidFill>
              <a:latin typeface="Times" pitchFamily="2" charset="0"/>
            </a:endParaRPr>
          </a:p>
          <a:p>
            <a:pPr marL="342900" indent="-342900" algn="l">
              <a:buFont typeface="Arial" panose="020B0604020202020204" pitchFamily="34" charset="0"/>
              <a:buChar char="•"/>
            </a:pPr>
            <a:r>
              <a:rPr lang="en-GB" sz="2400" b="0" i="0">
                <a:solidFill>
                  <a:schemeClr val="bg1"/>
                </a:solidFill>
                <a:effectLst/>
                <a:latin typeface="Times" pitchFamily="2" charset="0"/>
              </a:rPr>
              <a:t>1 month increased shortness of breath </a:t>
            </a:r>
          </a:p>
          <a:p>
            <a:pPr marL="342900" indent="-342900" algn="l">
              <a:buFont typeface="Arial" panose="020B0604020202020204" pitchFamily="34" charset="0"/>
              <a:buChar char="•"/>
            </a:pPr>
            <a:r>
              <a:rPr lang="en-GB" sz="2400">
                <a:solidFill>
                  <a:schemeClr val="bg1"/>
                </a:solidFill>
                <a:latin typeface="Times" pitchFamily="2" charset="0"/>
              </a:rPr>
              <a:t>Also breathless at night, struggling to sleep</a:t>
            </a:r>
          </a:p>
          <a:p>
            <a:pPr marL="342900" indent="-342900" algn="l">
              <a:buFont typeface="Arial" panose="020B0604020202020204" pitchFamily="34" charset="0"/>
              <a:buChar char="•"/>
            </a:pPr>
            <a:r>
              <a:rPr lang="en-GB" sz="2400" b="0" i="0">
                <a:solidFill>
                  <a:schemeClr val="bg1"/>
                </a:solidFill>
                <a:effectLst/>
                <a:latin typeface="Times" pitchFamily="2" charset="0"/>
              </a:rPr>
              <a:t>Known Heart Failure and Atrial Fibrillation</a:t>
            </a:r>
          </a:p>
          <a:p>
            <a:pPr marL="342900" indent="-342900" algn="l">
              <a:buFont typeface="Arial" panose="020B0604020202020204" pitchFamily="34" charset="0"/>
              <a:buChar char="•"/>
            </a:pPr>
            <a:r>
              <a:rPr lang="en-GB" sz="2400">
                <a:solidFill>
                  <a:schemeClr val="bg1"/>
                </a:solidFill>
                <a:latin typeface="Times" pitchFamily="2" charset="0"/>
              </a:rPr>
              <a:t>Fatigued</a:t>
            </a:r>
            <a:r>
              <a:rPr lang="en-GB" sz="2400" b="0" i="0">
                <a:solidFill>
                  <a:schemeClr val="bg1"/>
                </a:solidFill>
                <a:effectLst/>
                <a:latin typeface="Times" pitchFamily="2" charset="0"/>
              </a:rPr>
              <a:t> and struggling with daily tasks</a:t>
            </a:r>
          </a:p>
          <a:p>
            <a:pPr marL="342900" indent="-342900" algn="l">
              <a:buFont typeface="Arial" panose="020B0604020202020204" pitchFamily="34" charset="0"/>
              <a:buChar char="•"/>
            </a:pPr>
            <a:r>
              <a:rPr lang="en-GB" sz="2400" b="0" i="0">
                <a:solidFill>
                  <a:schemeClr val="bg1"/>
                </a:solidFill>
                <a:effectLst/>
                <a:latin typeface="Times" pitchFamily="2" charset="0"/>
              </a:rPr>
              <a:t>Scared of getting sent to hospital</a:t>
            </a:r>
          </a:p>
          <a:p>
            <a:pPr algn="l"/>
            <a:endParaRPr lang="en-GB" sz="2000" b="0" i="0">
              <a:solidFill>
                <a:schemeClr val="bg1"/>
              </a:solidFill>
              <a:effectLst/>
              <a:latin typeface="Times" pitchFamily="2" charset="0"/>
            </a:endParaRPr>
          </a:p>
        </p:txBody>
      </p:sp>
    </p:spTree>
    <p:extLst>
      <p:ext uri="{BB962C8B-B14F-4D97-AF65-F5344CB8AC3E}">
        <p14:creationId xmlns:p14="http://schemas.microsoft.com/office/powerpoint/2010/main" val="148298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8A30F8CC-C874-0A55-B6CB-D697EA91F85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69231" y="447358"/>
            <a:ext cx="6779346" cy="502954"/>
          </a:xfrm>
        </p:spPr>
        <p:txBody>
          <a:bodyPr vert="horz" lIns="91440" tIns="45720" rIns="91440" bIns="45720" rtlCol="0" anchor="b">
            <a:normAutofit fontScale="90000"/>
          </a:bodyPr>
          <a:lstStyle/>
          <a:p>
            <a:r>
              <a:rPr lang="en-US" sz="4800">
                <a:solidFill>
                  <a:schemeClr val="bg1"/>
                </a:solidFill>
              </a:rPr>
              <a:t>Case Study– “Sandra” Age 77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35A21E-5446-AFE5-C79A-1D0C8B3BEA71}"/>
              </a:ext>
            </a:extLst>
          </p:cNvPr>
          <p:cNvSpPr txBox="1"/>
          <p:nvPr/>
        </p:nvSpPr>
        <p:spPr>
          <a:xfrm>
            <a:off x="554919" y="1860647"/>
            <a:ext cx="6389891" cy="2554545"/>
          </a:xfrm>
          <a:prstGeom prst="rect">
            <a:avLst/>
          </a:prstGeom>
          <a:noFill/>
        </p:spPr>
        <p:txBody>
          <a:bodyPr wrap="square" rtlCol="0">
            <a:spAutoFit/>
          </a:bodyPr>
          <a:lstStyle/>
          <a:p>
            <a:pPr algn="l"/>
            <a:r>
              <a:rPr lang="en-GB" sz="2800" b="0" i="0">
                <a:solidFill>
                  <a:schemeClr val="bg1"/>
                </a:solidFill>
                <a:effectLst/>
                <a:latin typeface="Times" pitchFamily="2" charset="0"/>
              </a:rPr>
              <a:t>Sandra’s GP  referred to H@H</a:t>
            </a:r>
          </a:p>
          <a:p>
            <a:pPr algn="l"/>
            <a:r>
              <a:rPr lang="en-GB" sz="2800">
                <a:solidFill>
                  <a:schemeClr val="bg1"/>
                </a:solidFill>
                <a:latin typeface="Times" pitchFamily="2" charset="0"/>
              </a:rPr>
              <a:t>Alternative to admission:</a:t>
            </a:r>
          </a:p>
          <a:p>
            <a:pPr algn="l"/>
            <a:r>
              <a:rPr lang="en-GB" sz="2800" b="0" i="0">
                <a:solidFill>
                  <a:schemeClr val="bg1"/>
                </a:solidFill>
                <a:effectLst/>
                <a:latin typeface="Times" pitchFamily="2" charset="0"/>
              </a:rPr>
              <a:t>Difficult to manage heart failure</a:t>
            </a:r>
          </a:p>
          <a:p>
            <a:pPr algn="l"/>
            <a:r>
              <a:rPr lang="en-GB" sz="2800">
                <a:solidFill>
                  <a:schemeClr val="bg1"/>
                </a:solidFill>
                <a:latin typeface="Times" pitchFamily="2" charset="0"/>
              </a:rPr>
              <a:t>-</a:t>
            </a:r>
            <a:r>
              <a:rPr lang="en-GB" sz="2800" b="0" i="0">
                <a:solidFill>
                  <a:schemeClr val="bg1"/>
                </a:solidFill>
                <a:effectLst/>
                <a:latin typeface="Times" pitchFamily="2" charset="0"/>
              </a:rPr>
              <a:t> concern due to renal function and low potassium</a:t>
            </a:r>
          </a:p>
          <a:p>
            <a:pPr algn="l"/>
            <a:endParaRPr lang="en-GB" sz="2000" b="0" i="0">
              <a:solidFill>
                <a:schemeClr val="bg1"/>
              </a:solidFill>
              <a:effectLst/>
              <a:latin typeface="Times" pitchFamily="2" charset="0"/>
            </a:endParaRPr>
          </a:p>
        </p:txBody>
      </p:sp>
    </p:spTree>
    <p:extLst>
      <p:ext uri="{BB962C8B-B14F-4D97-AF65-F5344CB8AC3E}">
        <p14:creationId xmlns:p14="http://schemas.microsoft.com/office/powerpoint/2010/main" val="330364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8A30F8CC-C874-0A55-B6CB-D697EA91F85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69231" y="447358"/>
            <a:ext cx="6779346" cy="502954"/>
          </a:xfrm>
        </p:spPr>
        <p:txBody>
          <a:bodyPr vert="horz" lIns="91440" tIns="45720" rIns="91440" bIns="45720" rtlCol="0" anchor="b">
            <a:normAutofit fontScale="90000"/>
          </a:bodyPr>
          <a:lstStyle/>
          <a:p>
            <a:r>
              <a:rPr lang="en-US" sz="4800">
                <a:solidFill>
                  <a:schemeClr val="bg1"/>
                </a:solidFill>
              </a:rPr>
              <a:t>Case Study– “Sandra” Age 77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35A21E-5446-AFE5-C79A-1D0C8B3BEA71}"/>
              </a:ext>
            </a:extLst>
          </p:cNvPr>
          <p:cNvSpPr txBox="1"/>
          <p:nvPr/>
        </p:nvSpPr>
        <p:spPr>
          <a:xfrm>
            <a:off x="554919" y="1365260"/>
            <a:ext cx="6058007" cy="6494085"/>
          </a:xfrm>
          <a:prstGeom prst="rect">
            <a:avLst/>
          </a:prstGeom>
          <a:noFill/>
        </p:spPr>
        <p:txBody>
          <a:bodyPr wrap="square" rtlCol="0">
            <a:spAutoFit/>
          </a:bodyPr>
          <a:lstStyle/>
          <a:p>
            <a:pPr algn="l"/>
            <a:r>
              <a:rPr lang="en-GB" sz="2200" b="0" i="0">
                <a:solidFill>
                  <a:schemeClr val="bg1"/>
                </a:solidFill>
                <a:effectLst/>
                <a:latin typeface="Times" pitchFamily="2" charset="0"/>
              </a:rPr>
              <a:t>Initial Assessment – ANP from H@H</a:t>
            </a:r>
          </a:p>
          <a:p>
            <a:pPr algn="l"/>
            <a:endParaRPr lang="en-GB" sz="2200">
              <a:solidFill>
                <a:schemeClr val="bg1"/>
              </a:solidFill>
              <a:latin typeface="Times" pitchFamily="2" charset="0"/>
            </a:endParaRPr>
          </a:p>
          <a:p>
            <a:pPr algn="l"/>
            <a:r>
              <a:rPr lang="en-GB" sz="2200" b="0" i="0">
                <a:solidFill>
                  <a:schemeClr val="bg1"/>
                </a:solidFill>
                <a:effectLst/>
                <a:latin typeface="Times" pitchFamily="2" charset="0"/>
              </a:rPr>
              <a:t>Noted to be breathless after mobilising</a:t>
            </a:r>
          </a:p>
          <a:p>
            <a:pPr algn="l"/>
            <a:r>
              <a:rPr lang="en-GB" sz="2200">
                <a:solidFill>
                  <a:schemeClr val="bg1"/>
                </a:solidFill>
                <a:latin typeface="Times" pitchFamily="2" charset="0"/>
              </a:rPr>
              <a:t>Diagnosis – ongoing issue with heart failure</a:t>
            </a:r>
          </a:p>
          <a:p>
            <a:pPr algn="l"/>
            <a:r>
              <a:rPr lang="en-GB" sz="2200" b="0" i="0">
                <a:solidFill>
                  <a:schemeClr val="bg1"/>
                </a:solidFill>
                <a:effectLst/>
                <a:latin typeface="Times" pitchFamily="2" charset="0"/>
              </a:rPr>
              <a:t>Needing management of heart failure with careful monitoring of bloods</a:t>
            </a:r>
          </a:p>
          <a:p>
            <a:pPr algn="l"/>
            <a:r>
              <a:rPr lang="en-GB" sz="2200">
                <a:solidFill>
                  <a:schemeClr val="bg1"/>
                </a:solidFill>
                <a:latin typeface="Times" pitchFamily="2" charset="0"/>
              </a:rPr>
              <a:t>Bloods and ECG obtained</a:t>
            </a:r>
            <a:endParaRPr lang="en-GB" sz="2200" b="0" i="0">
              <a:solidFill>
                <a:schemeClr val="bg1"/>
              </a:solidFill>
              <a:effectLst/>
              <a:latin typeface="Times" pitchFamily="2" charset="0"/>
            </a:endParaRPr>
          </a:p>
          <a:p>
            <a:pPr algn="l"/>
            <a:endParaRPr lang="en-GB" sz="2200">
              <a:solidFill>
                <a:schemeClr val="bg1"/>
              </a:solidFill>
              <a:latin typeface="Times" pitchFamily="2" charset="0"/>
            </a:endParaRPr>
          </a:p>
          <a:p>
            <a:pPr algn="l"/>
            <a:r>
              <a:rPr lang="en-GB" sz="2200" b="0" i="0">
                <a:solidFill>
                  <a:schemeClr val="bg1"/>
                </a:solidFill>
                <a:effectLst/>
                <a:latin typeface="Times" pitchFamily="2" charset="0"/>
              </a:rPr>
              <a:t>Same day – Joint PT/OT assessment </a:t>
            </a:r>
          </a:p>
          <a:p>
            <a:pPr algn="l"/>
            <a:endParaRPr lang="en-GB" sz="2200">
              <a:solidFill>
                <a:schemeClr val="bg1"/>
              </a:solidFill>
              <a:latin typeface="Times" pitchFamily="2" charset="0"/>
            </a:endParaRPr>
          </a:p>
          <a:p>
            <a:pPr algn="l"/>
            <a:r>
              <a:rPr lang="en-GB" sz="2200" b="0" i="0">
                <a:solidFill>
                  <a:schemeClr val="bg1"/>
                </a:solidFill>
                <a:effectLst/>
                <a:latin typeface="Times" pitchFamily="2" charset="0"/>
              </a:rPr>
              <a:t>- ?bath board, ?toilet frame</a:t>
            </a:r>
          </a:p>
          <a:p>
            <a:pPr algn="l"/>
            <a:r>
              <a:rPr lang="en-GB" sz="2200">
                <a:solidFill>
                  <a:schemeClr val="bg1"/>
                </a:solidFill>
                <a:latin typeface="Times" pitchFamily="2" charset="0"/>
              </a:rPr>
              <a:t>- ?kitchen trolley</a:t>
            </a:r>
          </a:p>
          <a:p>
            <a:pPr algn="l"/>
            <a:r>
              <a:rPr lang="en-GB" sz="2200">
                <a:solidFill>
                  <a:schemeClr val="bg1"/>
                </a:solidFill>
                <a:latin typeface="Times" pitchFamily="2" charset="0"/>
              </a:rPr>
              <a:t>- given stick for outdoors</a:t>
            </a:r>
          </a:p>
          <a:p>
            <a:pPr algn="l"/>
            <a:r>
              <a:rPr lang="en-GB" sz="2200" b="0" i="0">
                <a:solidFill>
                  <a:schemeClr val="bg1"/>
                </a:solidFill>
                <a:effectLst/>
                <a:latin typeface="Times" pitchFamily="2" charset="0"/>
              </a:rPr>
              <a:t>- plan for stairs assessment</a:t>
            </a:r>
          </a:p>
          <a:p>
            <a:pPr algn="l"/>
            <a:r>
              <a:rPr lang="en-GB" sz="2200">
                <a:solidFill>
                  <a:schemeClr val="bg1"/>
                </a:solidFill>
                <a:latin typeface="Times" pitchFamily="2" charset="0"/>
              </a:rPr>
              <a:t>- plan to work on energy conservation</a:t>
            </a:r>
            <a:endParaRPr lang="en-GB" sz="2200" b="0" i="0">
              <a:solidFill>
                <a:schemeClr val="bg1"/>
              </a:solidFill>
              <a:effectLst/>
              <a:latin typeface="Times" pitchFamily="2" charset="0"/>
            </a:endParaRPr>
          </a:p>
          <a:p>
            <a:pPr algn="l"/>
            <a:r>
              <a:rPr lang="en-GB" sz="2200">
                <a:solidFill>
                  <a:schemeClr val="bg1"/>
                </a:solidFill>
                <a:latin typeface="Times" pitchFamily="2" charset="0"/>
              </a:rPr>
              <a:t>- discussed trip hazards</a:t>
            </a:r>
            <a:endParaRPr lang="en-GB" sz="2200" b="0" i="0">
              <a:solidFill>
                <a:schemeClr val="bg1"/>
              </a:solidFill>
              <a:effectLst/>
              <a:latin typeface="Times" pitchFamily="2" charset="0"/>
            </a:endParaRPr>
          </a:p>
          <a:p>
            <a:pPr algn="l"/>
            <a:endParaRPr lang="en-GB" sz="2200">
              <a:solidFill>
                <a:schemeClr val="bg1"/>
              </a:solidFill>
              <a:latin typeface="Times" pitchFamily="2" charset="0"/>
            </a:endParaRPr>
          </a:p>
          <a:p>
            <a:pPr algn="l"/>
            <a:endParaRPr lang="en-GB" sz="2200" b="0" i="0">
              <a:solidFill>
                <a:schemeClr val="bg1"/>
              </a:solidFill>
              <a:effectLst/>
              <a:latin typeface="Times" pitchFamily="2" charset="0"/>
            </a:endParaRPr>
          </a:p>
          <a:p>
            <a:pPr algn="l"/>
            <a:endParaRPr lang="en-GB" sz="2000" b="0" i="0">
              <a:solidFill>
                <a:schemeClr val="bg1"/>
              </a:solidFill>
              <a:effectLst/>
              <a:latin typeface="Times" pitchFamily="2" charset="0"/>
            </a:endParaRPr>
          </a:p>
        </p:txBody>
      </p:sp>
    </p:spTree>
    <p:extLst>
      <p:ext uri="{BB962C8B-B14F-4D97-AF65-F5344CB8AC3E}">
        <p14:creationId xmlns:p14="http://schemas.microsoft.com/office/powerpoint/2010/main" val="291012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8A30F8CC-C874-0A55-B6CB-D697EA91F85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69231" y="447358"/>
            <a:ext cx="6779346" cy="502954"/>
          </a:xfrm>
        </p:spPr>
        <p:txBody>
          <a:bodyPr vert="horz" lIns="91440" tIns="45720" rIns="91440" bIns="45720" rtlCol="0" anchor="b">
            <a:normAutofit fontScale="90000"/>
          </a:bodyPr>
          <a:lstStyle/>
          <a:p>
            <a:r>
              <a:rPr lang="en-US" sz="4800">
                <a:solidFill>
                  <a:schemeClr val="bg1"/>
                </a:solidFill>
              </a:rPr>
              <a:t>Case Study– “Sandra” Age 77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35A21E-5446-AFE5-C79A-1D0C8B3BEA71}"/>
              </a:ext>
            </a:extLst>
          </p:cNvPr>
          <p:cNvSpPr txBox="1"/>
          <p:nvPr/>
        </p:nvSpPr>
        <p:spPr>
          <a:xfrm>
            <a:off x="554919" y="1365260"/>
            <a:ext cx="6058007" cy="5570756"/>
          </a:xfrm>
          <a:prstGeom prst="rect">
            <a:avLst/>
          </a:prstGeom>
          <a:noFill/>
        </p:spPr>
        <p:txBody>
          <a:bodyPr wrap="square" rtlCol="0">
            <a:spAutoFit/>
          </a:bodyPr>
          <a:lstStyle/>
          <a:p>
            <a:pPr algn="l"/>
            <a:r>
              <a:rPr lang="en-GB" sz="2400" b="0" i="0">
                <a:solidFill>
                  <a:schemeClr val="bg1"/>
                </a:solidFill>
                <a:effectLst/>
                <a:latin typeface="Times" pitchFamily="2" charset="0"/>
              </a:rPr>
              <a:t>Day 2</a:t>
            </a:r>
          </a:p>
          <a:p>
            <a:pPr algn="l"/>
            <a:endParaRPr lang="en-GB" sz="2400">
              <a:solidFill>
                <a:schemeClr val="bg1"/>
              </a:solidFill>
              <a:latin typeface="Times" pitchFamily="2" charset="0"/>
            </a:endParaRPr>
          </a:p>
          <a:p>
            <a:pPr algn="l"/>
            <a:r>
              <a:rPr lang="en-GB" sz="2400" b="0" i="0">
                <a:solidFill>
                  <a:schemeClr val="bg1"/>
                </a:solidFill>
                <a:effectLst/>
                <a:latin typeface="Times" pitchFamily="2" charset="0"/>
              </a:rPr>
              <a:t>Senior medical face to face review:</a:t>
            </a:r>
          </a:p>
          <a:p>
            <a:pPr algn="l"/>
            <a:r>
              <a:rPr lang="en-GB" sz="2400">
                <a:solidFill>
                  <a:schemeClr val="bg1"/>
                </a:solidFill>
                <a:latin typeface="Times" pitchFamily="2" charset="0"/>
              </a:rPr>
              <a:t>- adjusted heart failure medications</a:t>
            </a:r>
          </a:p>
          <a:p>
            <a:pPr algn="l"/>
            <a:r>
              <a:rPr lang="en-GB" sz="2400">
                <a:solidFill>
                  <a:schemeClr val="bg1"/>
                </a:solidFill>
                <a:latin typeface="Times" pitchFamily="2" charset="0"/>
              </a:rPr>
              <a:t>- reviewed bloods and ECG</a:t>
            </a:r>
          </a:p>
          <a:p>
            <a:pPr algn="l"/>
            <a:r>
              <a:rPr lang="en-GB" sz="2400" b="0" i="0">
                <a:solidFill>
                  <a:schemeClr val="bg1"/>
                </a:solidFill>
                <a:effectLst/>
                <a:latin typeface="Times" pitchFamily="2" charset="0"/>
              </a:rPr>
              <a:t>- made plan for ongoing medical monitoring</a:t>
            </a:r>
          </a:p>
          <a:p>
            <a:pPr algn="l"/>
            <a:endParaRPr lang="en-GB" sz="2400">
              <a:solidFill>
                <a:schemeClr val="bg1"/>
              </a:solidFill>
              <a:latin typeface="Times" pitchFamily="2" charset="0"/>
            </a:endParaRPr>
          </a:p>
          <a:p>
            <a:pPr algn="l"/>
            <a:r>
              <a:rPr lang="en-GB" sz="2400" b="0" i="0">
                <a:solidFill>
                  <a:schemeClr val="bg1"/>
                </a:solidFill>
                <a:effectLst/>
                <a:latin typeface="Times" pitchFamily="2" charset="0"/>
              </a:rPr>
              <a:t>Further OT input:</a:t>
            </a:r>
          </a:p>
          <a:p>
            <a:pPr algn="l"/>
            <a:r>
              <a:rPr lang="en-GB" sz="2400">
                <a:solidFill>
                  <a:schemeClr val="bg1"/>
                </a:solidFill>
                <a:latin typeface="Times" pitchFamily="2" charset="0"/>
              </a:rPr>
              <a:t>- bath board &amp; kitchen trolley supplied</a:t>
            </a:r>
          </a:p>
          <a:p>
            <a:pPr algn="l"/>
            <a:r>
              <a:rPr lang="en-GB" sz="2400" b="0" i="0">
                <a:solidFill>
                  <a:schemeClr val="bg1"/>
                </a:solidFill>
                <a:effectLst/>
                <a:latin typeface="Times" pitchFamily="2" charset="0"/>
              </a:rPr>
              <a:t>- grab rail ordered for bath</a:t>
            </a:r>
            <a:r>
              <a:rPr lang="en-GB" sz="2400">
                <a:solidFill>
                  <a:schemeClr val="bg1"/>
                </a:solidFill>
                <a:latin typeface="Times" pitchFamily="2" charset="0"/>
              </a:rPr>
              <a:t>room</a:t>
            </a:r>
          </a:p>
          <a:p>
            <a:pPr algn="l"/>
            <a:r>
              <a:rPr lang="en-GB" sz="2400" b="0" i="0">
                <a:solidFill>
                  <a:schemeClr val="bg1"/>
                </a:solidFill>
                <a:effectLst/>
                <a:latin typeface="Times" pitchFamily="2" charset="0"/>
              </a:rPr>
              <a:t>- educated on energy co</a:t>
            </a:r>
            <a:r>
              <a:rPr lang="en-GB" sz="2400">
                <a:solidFill>
                  <a:schemeClr val="bg1"/>
                </a:solidFill>
                <a:latin typeface="Times" pitchFamily="2" charset="0"/>
              </a:rPr>
              <a:t>nservation</a:t>
            </a:r>
          </a:p>
          <a:p>
            <a:pPr algn="l"/>
            <a:r>
              <a:rPr lang="en-GB" sz="2400" b="0" i="0">
                <a:solidFill>
                  <a:schemeClr val="bg1"/>
                </a:solidFill>
                <a:effectLst/>
                <a:latin typeface="Times" pitchFamily="2" charset="0"/>
              </a:rPr>
              <a:t>- educated on anxiety management techniques</a:t>
            </a:r>
          </a:p>
          <a:p>
            <a:pPr algn="l"/>
            <a:endParaRPr lang="en-GB" sz="2400">
              <a:solidFill>
                <a:schemeClr val="bg1"/>
              </a:solidFill>
              <a:latin typeface="Times" pitchFamily="2" charset="0"/>
            </a:endParaRPr>
          </a:p>
          <a:p>
            <a:pPr algn="l"/>
            <a:endParaRPr lang="en-GB" sz="2400" b="0" i="0">
              <a:solidFill>
                <a:schemeClr val="bg1"/>
              </a:solidFill>
              <a:effectLst/>
              <a:latin typeface="Times" pitchFamily="2" charset="0"/>
            </a:endParaRPr>
          </a:p>
          <a:p>
            <a:pPr algn="l"/>
            <a:endParaRPr lang="en-GB" sz="2000" b="0" i="0">
              <a:solidFill>
                <a:schemeClr val="bg1"/>
              </a:solidFill>
              <a:effectLst/>
              <a:latin typeface="Times" pitchFamily="2" charset="0"/>
            </a:endParaRPr>
          </a:p>
        </p:txBody>
      </p:sp>
    </p:spTree>
    <p:extLst>
      <p:ext uri="{BB962C8B-B14F-4D97-AF65-F5344CB8AC3E}">
        <p14:creationId xmlns:p14="http://schemas.microsoft.com/office/powerpoint/2010/main" val="146652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8A30F8CC-C874-0A55-B6CB-D697EA91F85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69231" y="447358"/>
            <a:ext cx="6779346" cy="502954"/>
          </a:xfrm>
        </p:spPr>
        <p:txBody>
          <a:bodyPr vert="horz" lIns="91440" tIns="45720" rIns="91440" bIns="45720" rtlCol="0" anchor="b">
            <a:normAutofit fontScale="90000"/>
          </a:bodyPr>
          <a:lstStyle/>
          <a:p>
            <a:r>
              <a:rPr lang="en-US" sz="4800">
                <a:solidFill>
                  <a:schemeClr val="bg1"/>
                </a:solidFill>
              </a:rPr>
              <a:t>Case Study– “Sandra” Age 77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35A21E-5446-AFE5-C79A-1D0C8B3BEA71}"/>
              </a:ext>
            </a:extLst>
          </p:cNvPr>
          <p:cNvSpPr txBox="1"/>
          <p:nvPr/>
        </p:nvSpPr>
        <p:spPr>
          <a:xfrm>
            <a:off x="554919" y="1365260"/>
            <a:ext cx="6598235" cy="5201424"/>
          </a:xfrm>
          <a:prstGeom prst="rect">
            <a:avLst/>
          </a:prstGeom>
          <a:noFill/>
        </p:spPr>
        <p:txBody>
          <a:bodyPr wrap="square" rtlCol="0">
            <a:spAutoFit/>
          </a:bodyPr>
          <a:lstStyle/>
          <a:p>
            <a:pPr algn="l"/>
            <a:r>
              <a:rPr lang="en-GB" sz="2400" b="0" i="0">
                <a:solidFill>
                  <a:schemeClr val="bg1"/>
                </a:solidFill>
                <a:effectLst/>
                <a:latin typeface="Times" pitchFamily="2" charset="0"/>
              </a:rPr>
              <a:t>Day 3</a:t>
            </a:r>
          </a:p>
          <a:p>
            <a:pPr algn="l"/>
            <a:endParaRPr lang="en-GB" sz="2400">
              <a:solidFill>
                <a:schemeClr val="bg1"/>
              </a:solidFill>
              <a:latin typeface="Times" pitchFamily="2" charset="0"/>
            </a:endParaRPr>
          </a:p>
          <a:p>
            <a:pPr algn="l"/>
            <a:r>
              <a:rPr lang="en-GB" sz="2400" b="0" i="0">
                <a:solidFill>
                  <a:schemeClr val="bg1"/>
                </a:solidFill>
                <a:effectLst/>
                <a:latin typeface="Times" pitchFamily="2" charset="0"/>
              </a:rPr>
              <a:t>Further check of medications from Pharmacy Tech</a:t>
            </a:r>
          </a:p>
          <a:p>
            <a:pPr algn="l"/>
            <a:endParaRPr lang="en-GB" sz="2400">
              <a:solidFill>
                <a:schemeClr val="bg1"/>
              </a:solidFill>
              <a:latin typeface="Times" pitchFamily="2" charset="0"/>
            </a:endParaRPr>
          </a:p>
          <a:p>
            <a:pPr algn="l"/>
            <a:r>
              <a:rPr lang="en-GB" sz="2400" b="0" i="0">
                <a:solidFill>
                  <a:schemeClr val="bg1"/>
                </a:solidFill>
                <a:effectLst/>
                <a:latin typeface="Times" pitchFamily="2" charset="0"/>
              </a:rPr>
              <a:t>Further PT visit:</a:t>
            </a:r>
          </a:p>
          <a:p>
            <a:pPr algn="l"/>
            <a:r>
              <a:rPr lang="en-GB" sz="2400">
                <a:solidFill>
                  <a:schemeClr val="bg1"/>
                </a:solidFill>
                <a:latin typeface="Times" pitchFamily="2" charset="0"/>
              </a:rPr>
              <a:t>- practicing with kitchen trolley</a:t>
            </a:r>
          </a:p>
          <a:p>
            <a:pPr algn="l"/>
            <a:r>
              <a:rPr lang="en-GB" sz="2400" b="0" i="0">
                <a:solidFill>
                  <a:schemeClr val="bg1"/>
                </a:solidFill>
                <a:effectLst/>
                <a:latin typeface="Times" pitchFamily="2" charset="0"/>
              </a:rPr>
              <a:t>- stairs assessment</a:t>
            </a:r>
          </a:p>
          <a:p>
            <a:pPr algn="l"/>
            <a:r>
              <a:rPr lang="en-GB" sz="2400">
                <a:solidFill>
                  <a:schemeClr val="bg1"/>
                </a:solidFill>
                <a:latin typeface="Times" pitchFamily="2" charset="0"/>
              </a:rPr>
              <a:t>- breathing control exercises</a:t>
            </a:r>
          </a:p>
          <a:p>
            <a:pPr algn="l"/>
            <a:endParaRPr lang="en-GB" sz="2400" b="0" i="0">
              <a:solidFill>
                <a:schemeClr val="bg1"/>
              </a:solidFill>
              <a:effectLst/>
              <a:latin typeface="Times" pitchFamily="2" charset="0"/>
            </a:endParaRPr>
          </a:p>
          <a:p>
            <a:pPr algn="l"/>
            <a:r>
              <a:rPr lang="en-GB" sz="2400">
                <a:solidFill>
                  <a:schemeClr val="bg1"/>
                </a:solidFill>
                <a:latin typeface="Times" pitchFamily="2" charset="0"/>
              </a:rPr>
              <a:t>Bloods repeated by HCSW</a:t>
            </a:r>
          </a:p>
          <a:p>
            <a:pPr algn="l"/>
            <a:r>
              <a:rPr lang="en-GB" sz="2400" b="0" i="0">
                <a:solidFill>
                  <a:schemeClr val="bg1"/>
                </a:solidFill>
                <a:effectLst/>
                <a:latin typeface="Times" pitchFamily="2" charset="0"/>
              </a:rPr>
              <a:t>- reviewed by me</a:t>
            </a:r>
            <a:r>
              <a:rPr lang="en-GB" sz="2400">
                <a:solidFill>
                  <a:schemeClr val="bg1"/>
                </a:solidFill>
                <a:latin typeface="Times" pitchFamily="2" charset="0"/>
              </a:rPr>
              <a:t>dical team - stable</a:t>
            </a:r>
            <a:endParaRPr lang="en-GB" sz="2400" b="0" i="0">
              <a:solidFill>
                <a:schemeClr val="bg1"/>
              </a:solidFill>
              <a:effectLst/>
              <a:latin typeface="Times" pitchFamily="2" charset="0"/>
            </a:endParaRPr>
          </a:p>
          <a:p>
            <a:pPr algn="l"/>
            <a:endParaRPr lang="en-GB" sz="2400">
              <a:solidFill>
                <a:schemeClr val="bg1"/>
              </a:solidFill>
              <a:latin typeface="Times" pitchFamily="2" charset="0"/>
            </a:endParaRPr>
          </a:p>
          <a:p>
            <a:pPr algn="l"/>
            <a:endParaRPr lang="en-GB" sz="2400" b="0" i="0">
              <a:solidFill>
                <a:schemeClr val="bg1"/>
              </a:solidFill>
              <a:effectLst/>
              <a:latin typeface="Times" pitchFamily="2" charset="0"/>
            </a:endParaRPr>
          </a:p>
          <a:p>
            <a:pPr algn="l"/>
            <a:endParaRPr lang="en-GB" sz="2000" b="0" i="0">
              <a:solidFill>
                <a:schemeClr val="bg1"/>
              </a:solidFill>
              <a:effectLst/>
              <a:latin typeface="Times" pitchFamily="2" charset="0"/>
            </a:endParaRPr>
          </a:p>
        </p:txBody>
      </p:sp>
    </p:spTree>
    <p:extLst>
      <p:ext uri="{BB962C8B-B14F-4D97-AF65-F5344CB8AC3E}">
        <p14:creationId xmlns:p14="http://schemas.microsoft.com/office/powerpoint/2010/main" val="304528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8A30F8CC-C874-0A55-B6CB-D697EA91F85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69231" y="447358"/>
            <a:ext cx="6779346" cy="502954"/>
          </a:xfrm>
        </p:spPr>
        <p:txBody>
          <a:bodyPr vert="horz" lIns="91440" tIns="45720" rIns="91440" bIns="45720" rtlCol="0" anchor="b">
            <a:normAutofit fontScale="90000"/>
          </a:bodyPr>
          <a:lstStyle/>
          <a:p>
            <a:r>
              <a:rPr lang="en-US" sz="4800">
                <a:solidFill>
                  <a:schemeClr val="bg1"/>
                </a:solidFill>
              </a:rPr>
              <a:t>Case Study– “Sandra” Age 77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35A21E-5446-AFE5-C79A-1D0C8B3BEA71}"/>
              </a:ext>
            </a:extLst>
          </p:cNvPr>
          <p:cNvSpPr txBox="1"/>
          <p:nvPr/>
        </p:nvSpPr>
        <p:spPr>
          <a:xfrm>
            <a:off x="554919" y="1365260"/>
            <a:ext cx="6598235" cy="6309420"/>
          </a:xfrm>
          <a:prstGeom prst="rect">
            <a:avLst/>
          </a:prstGeom>
          <a:noFill/>
        </p:spPr>
        <p:txBody>
          <a:bodyPr wrap="square" rtlCol="0">
            <a:spAutoFit/>
          </a:bodyPr>
          <a:lstStyle/>
          <a:p>
            <a:pPr algn="l"/>
            <a:r>
              <a:rPr lang="en-GB" sz="2400" b="0" i="0">
                <a:solidFill>
                  <a:schemeClr val="bg1"/>
                </a:solidFill>
                <a:effectLst/>
                <a:latin typeface="Times" pitchFamily="2" charset="0"/>
              </a:rPr>
              <a:t>Day 4</a:t>
            </a:r>
          </a:p>
          <a:p>
            <a:pPr algn="l"/>
            <a:endParaRPr lang="en-GB" sz="2400">
              <a:solidFill>
                <a:schemeClr val="bg1"/>
              </a:solidFill>
              <a:latin typeface="Times" pitchFamily="2" charset="0"/>
            </a:endParaRPr>
          </a:p>
          <a:p>
            <a:pPr algn="l"/>
            <a:r>
              <a:rPr lang="en-GB" sz="2400" b="0" i="0">
                <a:solidFill>
                  <a:schemeClr val="bg1"/>
                </a:solidFill>
                <a:effectLst/>
                <a:latin typeface="Times" pitchFamily="2" charset="0"/>
              </a:rPr>
              <a:t>HCSW visit to check NEWS and general progress</a:t>
            </a:r>
          </a:p>
          <a:p>
            <a:pPr algn="l"/>
            <a:r>
              <a:rPr lang="en-GB" sz="2400" b="0" i="0">
                <a:solidFill>
                  <a:schemeClr val="bg1"/>
                </a:solidFill>
                <a:effectLst/>
                <a:latin typeface="Times" pitchFamily="2" charset="0"/>
              </a:rPr>
              <a:t>Sandra bright and happy </a:t>
            </a:r>
          </a:p>
          <a:p>
            <a:pPr algn="l"/>
            <a:r>
              <a:rPr lang="en-GB" sz="2400">
                <a:solidFill>
                  <a:schemeClr val="bg1"/>
                </a:solidFill>
                <a:latin typeface="Times" pitchFamily="2" charset="0"/>
              </a:rPr>
              <a:t>NEWS stable, no concerns</a:t>
            </a:r>
          </a:p>
          <a:p>
            <a:pPr algn="l"/>
            <a:endParaRPr lang="en-GB" sz="2400" b="0" i="0">
              <a:solidFill>
                <a:schemeClr val="bg1"/>
              </a:solidFill>
              <a:effectLst/>
              <a:latin typeface="Times" pitchFamily="2" charset="0"/>
            </a:endParaRPr>
          </a:p>
          <a:p>
            <a:pPr algn="l"/>
            <a:r>
              <a:rPr lang="en-GB" sz="2400">
                <a:solidFill>
                  <a:schemeClr val="bg1"/>
                </a:solidFill>
                <a:latin typeface="Times" pitchFamily="2" charset="0"/>
              </a:rPr>
              <a:t>Day 5</a:t>
            </a:r>
          </a:p>
          <a:p>
            <a:pPr algn="l"/>
            <a:r>
              <a:rPr lang="en-GB" sz="2400">
                <a:solidFill>
                  <a:schemeClr val="bg1"/>
                </a:solidFill>
                <a:latin typeface="Times" pitchFamily="2" charset="0"/>
              </a:rPr>
              <a:t>HCSW noted Sandra was very anxious and dizzy</a:t>
            </a:r>
          </a:p>
          <a:p>
            <a:pPr algn="l"/>
            <a:r>
              <a:rPr lang="en-GB" sz="2400">
                <a:solidFill>
                  <a:schemeClr val="bg1"/>
                </a:solidFill>
                <a:latin typeface="Times" pitchFamily="2" charset="0"/>
              </a:rPr>
              <a:t>Bloods repeated</a:t>
            </a:r>
          </a:p>
          <a:p>
            <a:pPr algn="l"/>
            <a:r>
              <a:rPr lang="en-GB" sz="2400">
                <a:solidFill>
                  <a:schemeClr val="bg1"/>
                </a:solidFill>
                <a:latin typeface="Times" pitchFamily="2" charset="0"/>
              </a:rPr>
              <a:t>Then seen again by ANP</a:t>
            </a:r>
          </a:p>
          <a:p>
            <a:pPr algn="l"/>
            <a:r>
              <a:rPr lang="en-GB" sz="2400" b="0" i="0">
                <a:solidFill>
                  <a:schemeClr val="bg1"/>
                </a:solidFill>
                <a:effectLst/>
                <a:latin typeface="Times" pitchFamily="2" charset="0"/>
              </a:rPr>
              <a:t>- clinically stable</a:t>
            </a:r>
          </a:p>
          <a:p>
            <a:pPr algn="l"/>
            <a:r>
              <a:rPr lang="en-GB" sz="2400">
                <a:solidFill>
                  <a:schemeClr val="bg1"/>
                </a:solidFill>
                <a:latin typeface="Times" pitchFamily="2" charset="0"/>
              </a:rPr>
              <a:t>- reinforced anxiety management techniques</a:t>
            </a:r>
          </a:p>
          <a:p>
            <a:pPr algn="l"/>
            <a:r>
              <a:rPr lang="en-GB" sz="2400" b="0" i="0">
                <a:solidFill>
                  <a:schemeClr val="bg1"/>
                </a:solidFill>
                <a:effectLst/>
                <a:latin typeface="Times" pitchFamily="2" charset="0"/>
              </a:rPr>
              <a:t>- discussed possible discharge tomorrow</a:t>
            </a:r>
          </a:p>
          <a:p>
            <a:pPr algn="l"/>
            <a:r>
              <a:rPr lang="en-GB" sz="2400">
                <a:solidFill>
                  <a:schemeClr val="bg1"/>
                </a:solidFill>
                <a:latin typeface="Times" pitchFamily="2" charset="0"/>
              </a:rPr>
              <a:t>- bloods reviewed - stable</a:t>
            </a:r>
            <a:endParaRPr lang="en-GB" sz="2400" b="0" i="0">
              <a:solidFill>
                <a:schemeClr val="bg1"/>
              </a:solidFill>
              <a:effectLst/>
              <a:latin typeface="Times" pitchFamily="2" charset="0"/>
            </a:endParaRPr>
          </a:p>
          <a:p>
            <a:pPr algn="l"/>
            <a:endParaRPr lang="en-GB" sz="2400">
              <a:solidFill>
                <a:schemeClr val="bg1"/>
              </a:solidFill>
              <a:latin typeface="Times" pitchFamily="2" charset="0"/>
            </a:endParaRPr>
          </a:p>
          <a:p>
            <a:pPr algn="l"/>
            <a:endParaRPr lang="en-GB" sz="2400" b="0" i="0">
              <a:solidFill>
                <a:schemeClr val="bg1"/>
              </a:solidFill>
              <a:effectLst/>
              <a:latin typeface="Times" pitchFamily="2" charset="0"/>
            </a:endParaRPr>
          </a:p>
          <a:p>
            <a:pPr algn="l"/>
            <a:endParaRPr lang="en-GB" sz="2000" b="0" i="0">
              <a:solidFill>
                <a:schemeClr val="bg1"/>
              </a:solidFill>
              <a:effectLst/>
              <a:latin typeface="Times" pitchFamily="2" charset="0"/>
            </a:endParaRPr>
          </a:p>
        </p:txBody>
      </p:sp>
    </p:spTree>
    <p:extLst>
      <p:ext uri="{BB962C8B-B14F-4D97-AF65-F5344CB8AC3E}">
        <p14:creationId xmlns:p14="http://schemas.microsoft.com/office/powerpoint/2010/main" val="409142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8A30F8CC-C874-0A55-B6CB-D697EA91F85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69231" y="447358"/>
            <a:ext cx="6779346" cy="502954"/>
          </a:xfrm>
        </p:spPr>
        <p:txBody>
          <a:bodyPr vert="horz" lIns="91440" tIns="45720" rIns="91440" bIns="45720" rtlCol="0" anchor="b">
            <a:normAutofit fontScale="90000"/>
          </a:bodyPr>
          <a:lstStyle/>
          <a:p>
            <a:r>
              <a:rPr lang="en-US" sz="4800">
                <a:solidFill>
                  <a:schemeClr val="bg1"/>
                </a:solidFill>
              </a:rPr>
              <a:t>Case Study– “Sandra” Age 77</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335A21E-5446-AFE5-C79A-1D0C8B3BEA71}"/>
              </a:ext>
            </a:extLst>
          </p:cNvPr>
          <p:cNvSpPr txBox="1"/>
          <p:nvPr/>
        </p:nvSpPr>
        <p:spPr>
          <a:xfrm>
            <a:off x="554919" y="1365260"/>
            <a:ext cx="6598235" cy="5940088"/>
          </a:xfrm>
          <a:prstGeom prst="rect">
            <a:avLst/>
          </a:prstGeom>
          <a:noFill/>
        </p:spPr>
        <p:txBody>
          <a:bodyPr wrap="square" rtlCol="0">
            <a:spAutoFit/>
          </a:bodyPr>
          <a:lstStyle/>
          <a:p>
            <a:pPr algn="l"/>
            <a:r>
              <a:rPr lang="en-GB" sz="2400" b="0" i="0">
                <a:solidFill>
                  <a:schemeClr val="bg1"/>
                </a:solidFill>
                <a:effectLst/>
                <a:latin typeface="Times" pitchFamily="2" charset="0"/>
              </a:rPr>
              <a:t>Day 6 - DISCHARGE</a:t>
            </a:r>
          </a:p>
          <a:p>
            <a:pPr algn="l"/>
            <a:endParaRPr lang="en-GB" sz="2400">
              <a:solidFill>
                <a:schemeClr val="bg1"/>
              </a:solidFill>
              <a:latin typeface="Times" pitchFamily="2" charset="0"/>
            </a:endParaRPr>
          </a:p>
          <a:p>
            <a:pPr algn="l"/>
            <a:r>
              <a:rPr lang="en-GB" sz="2400">
                <a:solidFill>
                  <a:schemeClr val="bg1"/>
                </a:solidFill>
                <a:latin typeface="Times" pitchFamily="2" charset="0"/>
              </a:rPr>
              <a:t>- HCSW visit – anxiety settled, clinically stable</a:t>
            </a:r>
          </a:p>
          <a:p>
            <a:pPr algn="l"/>
            <a:r>
              <a:rPr lang="en-GB" sz="2400">
                <a:solidFill>
                  <a:schemeClr val="bg1"/>
                </a:solidFill>
                <a:latin typeface="Times" pitchFamily="2" charset="0"/>
              </a:rPr>
              <a:t>- OT visit – reinforced breathing techniques and anxiety management</a:t>
            </a:r>
          </a:p>
          <a:p>
            <a:pPr algn="l"/>
            <a:r>
              <a:rPr lang="en-GB" sz="2400">
                <a:solidFill>
                  <a:schemeClr val="bg1"/>
                </a:solidFill>
                <a:latin typeface="Times" pitchFamily="2" charset="0"/>
              </a:rPr>
              <a:t>- Pharmacy Tech – final review of medications</a:t>
            </a:r>
          </a:p>
          <a:p>
            <a:pPr algn="l"/>
            <a:endParaRPr lang="en-GB" sz="2400">
              <a:solidFill>
                <a:schemeClr val="bg1"/>
              </a:solidFill>
              <a:latin typeface="Times" pitchFamily="2" charset="0"/>
            </a:endParaRPr>
          </a:p>
          <a:p>
            <a:pPr algn="l"/>
            <a:r>
              <a:rPr lang="en-GB" sz="2400">
                <a:solidFill>
                  <a:schemeClr val="bg1"/>
                </a:solidFill>
                <a:latin typeface="Times" pitchFamily="2" charset="0"/>
              </a:rPr>
              <a:t>Outcomes:</a:t>
            </a:r>
          </a:p>
          <a:p>
            <a:pPr algn="l"/>
            <a:r>
              <a:rPr lang="en-GB" sz="2400">
                <a:solidFill>
                  <a:schemeClr val="bg1"/>
                </a:solidFill>
                <a:latin typeface="Times" pitchFamily="2" charset="0"/>
              </a:rPr>
              <a:t>- improved heart failure symptoms</a:t>
            </a:r>
          </a:p>
          <a:p>
            <a:pPr algn="l"/>
            <a:r>
              <a:rPr lang="en-GB" sz="2400">
                <a:solidFill>
                  <a:schemeClr val="bg1"/>
                </a:solidFill>
                <a:latin typeface="Times" pitchFamily="2" charset="0"/>
              </a:rPr>
              <a:t>- independence maintained</a:t>
            </a:r>
          </a:p>
          <a:p>
            <a:pPr algn="l"/>
            <a:r>
              <a:rPr lang="en-GB" sz="2400">
                <a:solidFill>
                  <a:schemeClr val="bg1"/>
                </a:solidFill>
                <a:latin typeface="Times" pitchFamily="2" charset="0"/>
              </a:rPr>
              <a:t>- increased ability to manage anxiety</a:t>
            </a:r>
          </a:p>
          <a:p>
            <a:pPr algn="l"/>
            <a:r>
              <a:rPr lang="en-GB" sz="2400">
                <a:solidFill>
                  <a:schemeClr val="bg1"/>
                </a:solidFill>
                <a:latin typeface="Times" pitchFamily="2" charset="0"/>
              </a:rPr>
              <a:t>- improved energy conservation</a:t>
            </a:r>
          </a:p>
          <a:p>
            <a:pPr algn="l"/>
            <a:r>
              <a:rPr lang="en-GB" sz="2400">
                <a:solidFill>
                  <a:schemeClr val="bg1"/>
                </a:solidFill>
                <a:latin typeface="Times" pitchFamily="2" charset="0"/>
              </a:rPr>
              <a:t>- increased confidence</a:t>
            </a:r>
          </a:p>
          <a:p>
            <a:pPr algn="l"/>
            <a:r>
              <a:rPr lang="en-GB" sz="2400">
                <a:solidFill>
                  <a:schemeClr val="bg1"/>
                </a:solidFill>
                <a:latin typeface="Times" pitchFamily="2" charset="0"/>
              </a:rPr>
              <a:t>- optimised mobility, </a:t>
            </a:r>
            <a:r>
              <a:rPr lang="en-GB" sz="2400" err="1">
                <a:solidFill>
                  <a:schemeClr val="bg1"/>
                </a:solidFill>
                <a:latin typeface="Times" pitchFamily="2" charset="0"/>
              </a:rPr>
              <a:t>incl</a:t>
            </a:r>
            <a:r>
              <a:rPr lang="en-GB" sz="2400">
                <a:solidFill>
                  <a:schemeClr val="bg1"/>
                </a:solidFill>
                <a:latin typeface="Times" pitchFamily="2" charset="0"/>
              </a:rPr>
              <a:t> outdoors</a:t>
            </a:r>
          </a:p>
          <a:p>
            <a:pPr algn="l"/>
            <a:endParaRPr lang="en-GB" sz="2400" b="0" i="0">
              <a:solidFill>
                <a:schemeClr val="bg1"/>
              </a:solidFill>
              <a:effectLst/>
              <a:latin typeface="Times" pitchFamily="2" charset="0"/>
            </a:endParaRPr>
          </a:p>
          <a:p>
            <a:pPr algn="l"/>
            <a:endParaRPr lang="en-GB" sz="2000" b="0" i="0">
              <a:solidFill>
                <a:schemeClr val="bg1"/>
              </a:solidFill>
              <a:effectLst/>
              <a:latin typeface="Times" pitchFamily="2" charset="0"/>
            </a:endParaRPr>
          </a:p>
        </p:txBody>
      </p:sp>
    </p:spTree>
    <p:extLst>
      <p:ext uri="{BB962C8B-B14F-4D97-AF65-F5344CB8AC3E}">
        <p14:creationId xmlns:p14="http://schemas.microsoft.com/office/powerpoint/2010/main" val="20024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85B1F-1D84-D730-E699-4D81C0CB6B5C}"/>
              </a:ext>
            </a:extLst>
          </p:cNvPr>
          <p:cNvSpPr>
            <a:spLocks noGrp="1"/>
          </p:cNvSpPr>
          <p:nvPr>
            <p:ph type="title" idx="4294967295"/>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Sandra's feedback</a:t>
            </a:r>
          </a:p>
        </p:txBody>
      </p:sp>
      <p:pic>
        <p:nvPicPr>
          <p:cNvPr id="4" name="Picture Placeholder 3" descr="A screenshot of a computer screen&#10;&#10;Description automatically generated">
            <a:extLst>
              <a:ext uri="{FF2B5EF4-FFF2-40B4-BE49-F238E27FC236}">
                <a16:creationId xmlns:a16="http://schemas.microsoft.com/office/drawing/2014/main" id="{CC513108-3AE8-EDC3-28E1-DA673A79C23F}"/>
              </a:ext>
            </a:extLst>
          </p:cNvPr>
          <p:cNvPicPr>
            <a:picLocks noGrp="1" noChangeAspect="1"/>
          </p:cNvPicPr>
          <p:nvPr>
            <p:ph type="pic" idx="4294967295"/>
          </p:nvPr>
        </p:nvPicPr>
        <p:blipFill>
          <a:blip r:embed="rId2"/>
          <a:srcRect l="2508" r="2508"/>
          <a:stretch/>
        </p:blipFill>
        <p:spPr>
          <a:xfrm>
            <a:off x="4349046" y="640080"/>
            <a:ext cx="7065311" cy="5578816"/>
          </a:xfrm>
          <a:prstGeom prst="rect">
            <a:avLst/>
          </a:prstGeom>
        </p:spPr>
      </p:pic>
    </p:spTree>
    <p:extLst>
      <p:ext uri="{BB962C8B-B14F-4D97-AF65-F5344CB8AC3E}">
        <p14:creationId xmlns:p14="http://schemas.microsoft.com/office/powerpoint/2010/main" val="11923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F32266-FCA2-B2F4-849F-43D9044196CC}"/>
              </a:ext>
            </a:extLst>
          </p:cNvPr>
          <p:cNvSpPr>
            <a:spLocks noGrp="1"/>
          </p:cNvSpPr>
          <p:nvPr>
            <p:ph type="title"/>
          </p:nvPr>
        </p:nvSpPr>
        <p:spPr>
          <a:xfrm>
            <a:off x="838200" y="365125"/>
            <a:ext cx="10515600" cy="1325563"/>
          </a:xfrm>
        </p:spPr>
        <p:txBody>
          <a:bodyPr>
            <a:normAutofit/>
          </a:bodyPr>
          <a:lstStyle/>
          <a:p>
            <a:r>
              <a:rPr lang="en-US">
                <a:ea typeface="Calibri Light"/>
                <a:cs typeface="Calibri Light"/>
              </a:rPr>
              <a:t>What matters to you?   Job satisfaction</a:t>
            </a:r>
            <a:endParaRPr lang="en-US"/>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D10EF3-5A36-9F3F-E477-FABA09B7399E}"/>
              </a:ext>
            </a:extLst>
          </p:cNvPr>
          <p:cNvSpPr>
            <a:spLocks noGrp="1"/>
          </p:cNvSpPr>
          <p:nvPr>
            <p:ph idx="1"/>
          </p:nvPr>
        </p:nvSpPr>
        <p:spPr>
          <a:xfrm>
            <a:off x="838200" y="1825625"/>
            <a:ext cx="10515600" cy="4351338"/>
          </a:xfrm>
        </p:spPr>
        <p:txBody>
          <a:bodyPr vert="horz" lIns="91440" tIns="45720" rIns="91440" bIns="45720" rtlCol="0" anchor="t">
            <a:normAutofit fontScale="92500"/>
          </a:bodyPr>
          <a:lstStyle/>
          <a:p>
            <a:pPr>
              <a:spcBef>
                <a:spcPts val="0"/>
              </a:spcBef>
              <a:spcAft>
                <a:spcPts val="600"/>
              </a:spcAft>
            </a:pPr>
            <a:r>
              <a:rPr lang="en-US" sz="1100" b="1">
                <a:highlight>
                  <a:srgbClr val="FFFFFF"/>
                </a:highlight>
                <a:latin typeface="Cambria"/>
                <a:ea typeface="Cambria"/>
              </a:rPr>
              <a:t>What do our staff enjoy about working about Hospital at Home. </a:t>
            </a:r>
          </a:p>
          <a:p>
            <a:pPr>
              <a:spcBef>
                <a:spcPts val="0"/>
              </a:spcBef>
              <a:spcAft>
                <a:spcPts val="600"/>
              </a:spcAft>
            </a:pPr>
            <a:endParaRPr lang="en-US" sz="1100" b="1">
              <a:highlight>
                <a:srgbClr val="FFFFFF"/>
              </a:highlight>
              <a:latin typeface="Cambria"/>
              <a:ea typeface="Cambria"/>
            </a:endParaRPr>
          </a:p>
          <a:p>
            <a:pPr>
              <a:spcBef>
                <a:spcPts val="0"/>
              </a:spcBef>
              <a:spcAft>
                <a:spcPts val="600"/>
              </a:spcAft>
            </a:pPr>
            <a:r>
              <a:rPr lang="en-US" sz="1100">
                <a:highlight>
                  <a:srgbClr val="FFFFFF"/>
                </a:highlight>
                <a:latin typeface="Cambria"/>
                <a:ea typeface="Cambria"/>
              </a:rPr>
              <a:t>"It is lovely driving about between patients rather than being stuck in a ward.</a:t>
            </a:r>
            <a:endParaRPr lang="en-US" sz="1100">
              <a:ea typeface="Calibri"/>
              <a:cs typeface="Calibri"/>
            </a:endParaRPr>
          </a:p>
          <a:p>
            <a:pPr>
              <a:spcBef>
                <a:spcPts val="0"/>
              </a:spcBef>
              <a:spcAft>
                <a:spcPts val="600"/>
              </a:spcAft>
            </a:pPr>
            <a:r>
              <a:rPr lang="en-US" sz="1100">
                <a:highlight>
                  <a:srgbClr val="FFFFFF"/>
                </a:highlight>
                <a:latin typeface="Cambria"/>
                <a:ea typeface="Cambria"/>
              </a:rPr>
              <a:t>I have time to spend with patients and their families to give explanation and reassure them.</a:t>
            </a:r>
          </a:p>
          <a:p>
            <a:pPr>
              <a:spcBef>
                <a:spcPts val="0"/>
              </a:spcBef>
              <a:spcAft>
                <a:spcPts val="600"/>
              </a:spcAft>
            </a:pPr>
            <a:r>
              <a:rPr lang="en-US" sz="1100">
                <a:highlight>
                  <a:srgbClr val="FFFFFF"/>
                </a:highlight>
                <a:latin typeface="Cambria"/>
                <a:ea typeface="Cambria"/>
              </a:rPr>
              <a:t>Enjoy working closely with the MDT</a:t>
            </a:r>
          </a:p>
          <a:p>
            <a:pPr>
              <a:spcBef>
                <a:spcPts val="0"/>
              </a:spcBef>
              <a:spcAft>
                <a:spcPts val="600"/>
              </a:spcAft>
            </a:pPr>
            <a:r>
              <a:rPr lang="en-US" sz="1100">
                <a:highlight>
                  <a:srgbClr val="FFFFFF"/>
                </a:highlight>
                <a:latin typeface="Cambria"/>
                <a:ea typeface="Cambria"/>
              </a:rPr>
              <a:t>Seeing patient in their own environment</a:t>
            </a:r>
          </a:p>
          <a:p>
            <a:pPr>
              <a:spcBef>
                <a:spcPts val="0"/>
              </a:spcBef>
              <a:spcAft>
                <a:spcPts val="600"/>
              </a:spcAft>
            </a:pPr>
            <a:r>
              <a:rPr lang="en-US" sz="1100">
                <a:highlight>
                  <a:srgbClr val="FFFFFF"/>
                </a:highlight>
                <a:latin typeface="Cambria"/>
                <a:ea typeface="Cambria"/>
              </a:rPr>
              <a:t>Refreshing environment and such a contrast to secondary care, patients are happy and so grateful to be at home"</a:t>
            </a:r>
          </a:p>
          <a:p>
            <a:pPr>
              <a:spcBef>
                <a:spcPts val="0"/>
              </a:spcBef>
              <a:spcAft>
                <a:spcPts val="600"/>
              </a:spcAft>
            </a:pPr>
            <a:endParaRPr lang="en-US" sz="1100" b="1">
              <a:highlight>
                <a:srgbClr val="FFFFFF"/>
              </a:highlight>
              <a:latin typeface="Cambria"/>
              <a:ea typeface="Cambria"/>
            </a:endParaRPr>
          </a:p>
          <a:p>
            <a:pPr marL="0" indent="0">
              <a:spcBef>
                <a:spcPts val="0"/>
              </a:spcBef>
              <a:spcAft>
                <a:spcPts val="600"/>
              </a:spcAft>
              <a:buNone/>
            </a:pPr>
            <a:endParaRPr lang="en-US" sz="1100">
              <a:highlight>
                <a:srgbClr val="FFFFFF"/>
              </a:highlight>
              <a:latin typeface="Cambria"/>
              <a:ea typeface="Cambria"/>
            </a:endParaRPr>
          </a:p>
          <a:p>
            <a:pPr>
              <a:spcBef>
                <a:spcPts val="0"/>
              </a:spcBef>
              <a:spcAft>
                <a:spcPts val="600"/>
              </a:spcAft>
            </a:pPr>
            <a:endParaRPr lang="en-US" sz="1100">
              <a:latin typeface="Cambria"/>
              <a:ea typeface="Cambria"/>
            </a:endParaRPr>
          </a:p>
          <a:p>
            <a:pPr>
              <a:spcBef>
                <a:spcPts val="0"/>
              </a:spcBef>
              <a:spcAft>
                <a:spcPts val="600"/>
              </a:spcAft>
            </a:pPr>
            <a:r>
              <a:rPr lang="en-US" sz="1400">
                <a:highlight>
                  <a:srgbClr val="FFFFFF"/>
                </a:highlight>
                <a:latin typeface="Cambria"/>
                <a:ea typeface="Cambria"/>
              </a:rPr>
              <a:t>AIMS Public Health,  </a:t>
            </a:r>
            <a:r>
              <a:rPr lang="en-US" sz="1400" err="1">
                <a:highlight>
                  <a:srgbClr val="FFFFFF"/>
                </a:highlight>
                <a:latin typeface="Cambria"/>
                <a:ea typeface="Cambria"/>
              </a:rPr>
              <a:t>Karacaoglu</a:t>
            </a:r>
            <a:r>
              <a:rPr lang="en-US" sz="1400">
                <a:highlight>
                  <a:srgbClr val="FFFFFF"/>
                </a:highlight>
                <a:latin typeface="Cambria"/>
                <a:ea typeface="Cambria"/>
              </a:rPr>
              <a:t> &amp; Leask, 2021</a:t>
            </a:r>
            <a:endParaRPr lang="en-US" sz="1400">
              <a:latin typeface="Cambria"/>
              <a:ea typeface="Cambria"/>
            </a:endParaRPr>
          </a:p>
          <a:p>
            <a:pPr marL="0" indent="0">
              <a:spcBef>
                <a:spcPts val="0"/>
              </a:spcBef>
              <a:spcAft>
                <a:spcPts val="600"/>
              </a:spcAft>
              <a:buNone/>
            </a:pPr>
            <a:r>
              <a:rPr lang="en-US" sz="1400" i="1">
                <a:highlight>
                  <a:srgbClr val="FFFFFF"/>
                </a:highlight>
                <a:latin typeface="Cambria"/>
                <a:ea typeface="Cambria"/>
              </a:rPr>
              <a:t>    High job satisfaction was reported (mean score 73%), particularly due to a perceived non-hierarchical team structure and inclusive          management style. Staff attributed positive outcomes through better identifying patients' needs at home compared to in hospital. </a:t>
            </a:r>
            <a:endParaRPr lang="en-US" sz="1400">
              <a:highlight>
                <a:srgbClr val="FFFFFF"/>
              </a:highlight>
              <a:latin typeface="Cambria"/>
              <a:ea typeface="Cambria"/>
              <a:cs typeface="Segoe UI"/>
            </a:endParaRPr>
          </a:p>
          <a:p>
            <a:pPr>
              <a:spcBef>
                <a:spcPts val="0"/>
              </a:spcBef>
              <a:spcAft>
                <a:spcPts val="600"/>
              </a:spcAft>
            </a:pPr>
            <a:endParaRPr lang="en-US" sz="1400">
              <a:highlight>
                <a:srgbClr val="FFFFFF"/>
              </a:highlight>
              <a:latin typeface="Cambria"/>
              <a:ea typeface="Cambria"/>
              <a:cs typeface="Segoe UI"/>
            </a:endParaRPr>
          </a:p>
          <a:p>
            <a:pPr marL="0" indent="0">
              <a:spcBef>
                <a:spcPts val="0"/>
              </a:spcBef>
              <a:spcAft>
                <a:spcPts val="600"/>
              </a:spcAft>
              <a:buNone/>
            </a:pPr>
            <a:endParaRPr lang="en-US" sz="1400">
              <a:highlight>
                <a:srgbClr val="FFFFFF"/>
              </a:highlight>
              <a:latin typeface="Cambria"/>
              <a:ea typeface="Cambria"/>
              <a:cs typeface="Segoe UI"/>
            </a:endParaRPr>
          </a:p>
          <a:p>
            <a:pPr>
              <a:spcBef>
                <a:spcPts val="0"/>
              </a:spcBef>
              <a:spcAft>
                <a:spcPts val="600"/>
              </a:spcAft>
            </a:pPr>
            <a:r>
              <a:rPr lang="en-US" sz="1400">
                <a:highlight>
                  <a:srgbClr val="FFFFFF"/>
                </a:highlight>
                <a:latin typeface="Segoe UI"/>
                <a:ea typeface="Calibri"/>
                <a:cs typeface="Segoe UI"/>
              </a:rPr>
              <a:t>Fridberg, H, Wallin L, </a:t>
            </a:r>
            <a:r>
              <a:rPr lang="en-US" sz="1400" err="1">
                <a:highlight>
                  <a:srgbClr val="FFFFFF"/>
                </a:highlight>
                <a:latin typeface="Segoe UI"/>
                <a:ea typeface="Calibri"/>
                <a:cs typeface="Segoe UI"/>
              </a:rPr>
              <a:t>Tistad</a:t>
            </a:r>
            <a:r>
              <a:rPr lang="en-US" sz="1400">
                <a:highlight>
                  <a:srgbClr val="FFFFFF"/>
                </a:highlight>
                <a:latin typeface="Segoe UI"/>
                <a:ea typeface="Calibri"/>
                <a:cs typeface="Segoe UI"/>
              </a:rPr>
              <a:t>, M  BMC  Health </a:t>
            </a:r>
            <a:r>
              <a:rPr lang="en-US" sz="1400" err="1">
                <a:highlight>
                  <a:srgbClr val="FFFFFF"/>
                </a:highlight>
                <a:latin typeface="Segoe UI"/>
                <a:ea typeface="Calibri"/>
                <a:cs typeface="Segoe UI"/>
              </a:rPr>
              <a:t>Servcie</a:t>
            </a:r>
            <a:r>
              <a:rPr lang="en-US" sz="1400">
                <a:highlight>
                  <a:srgbClr val="FFFFFF"/>
                </a:highlight>
                <a:latin typeface="Segoe UI"/>
                <a:ea typeface="Calibri"/>
                <a:cs typeface="Segoe UI"/>
              </a:rPr>
              <a:t> Res, 2021; 21:904, Google Scholar</a:t>
            </a:r>
            <a:endParaRPr lang="en-US" sz="1400">
              <a:latin typeface="Segoe UI"/>
              <a:ea typeface="Calibri"/>
              <a:cs typeface="Segoe UI"/>
            </a:endParaRPr>
          </a:p>
          <a:p>
            <a:pPr marL="0" indent="0">
              <a:spcBef>
                <a:spcPts val="0"/>
              </a:spcBef>
              <a:spcAft>
                <a:spcPts val="600"/>
              </a:spcAft>
              <a:buNone/>
            </a:pPr>
            <a:endParaRPr lang="en-US" sz="1400">
              <a:highlight>
                <a:srgbClr val="FFFFFF"/>
              </a:highlight>
              <a:latin typeface="Segoe UI"/>
              <a:ea typeface="Calibri"/>
              <a:cs typeface="Segoe UI"/>
            </a:endParaRPr>
          </a:p>
          <a:p>
            <a:pPr marL="0" indent="0">
              <a:spcBef>
                <a:spcPts val="0"/>
              </a:spcBef>
              <a:spcAft>
                <a:spcPts val="600"/>
              </a:spcAft>
              <a:buNone/>
            </a:pPr>
            <a:r>
              <a:rPr lang="en-US" sz="1400" i="1">
                <a:highlight>
                  <a:srgbClr val="FFFFFF"/>
                </a:highlight>
                <a:latin typeface="Segoe UI"/>
                <a:ea typeface="Calibri"/>
                <a:cs typeface="Segoe UI"/>
              </a:rPr>
              <a:t>The HCPs experienced enhanced joy from the improved connections with patients and increased energy when they could meet patients’ needs.</a:t>
            </a:r>
            <a:endParaRPr lang="en-US" sz="1400" i="1">
              <a:ea typeface="Calibri"/>
              <a:cs typeface="Calibri"/>
            </a:endParaRPr>
          </a:p>
        </p:txBody>
      </p:sp>
    </p:spTree>
    <p:extLst>
      <p:ext uri="{BB962C8B-B14F-4D97-AF65-F5344CB8AC3E}">
        <p14:creationId xmlns:p14="http://schemas.microsoft.com/office/powerpoint/2010/main" val="3619685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E62C74-C729-DA91-8DB5-10F28B736498}"/>
              </a:ext>
            </a:extLst>
          </p:cNvPr>
          <p:cNvSpPr>
            <a:spLocks noGrp="1"/>
          </p:cNvSpPr>
          <p:nvPr>
            <p:ph idx="1"/>
          </p:nvPr>
        </p:nvSpPr>
        <p:spPr>
          <a:xfrm>
            <a:off x="793661" y="2599509"/>
            <a:ext cx="4530898" cy="2486925"/>
          </a:xfrm>
        </p:spPr>
        <p:txBody>
          <a:bodyPr vert="horz" lIns="91440" tIns="45720" rIns="91440" bIns="45720" rtlCol="0" anchor="ctr">
            <a:normAutofit fontScale="92500" lnSpcReduction="20000"/>
          </a:bodyPr>
          <a:lstStyle/>
          <a:p>
            <a:pPr marL="0" indent="0">
              <a:buNone/>
            </a:pPr>
            <a:r>
              <a:rPr lang="en-US" sz="2400">
                <a:ea typeface="Calibri"/>
                <a:cs typeface="Calibri"/>
              </a:rPr>
              <a:t>"</a:t>
            </a:r>
            <a:r>
              <a:rPr lang="en-US" sz="2400" i="1">
                <a:ea typeface="Calibri"/>
                <a:cs typeface="Calibri"/>
              </a:rPr>
              <a:t>Although challenging place to work.  I enjoy being part of a team building Hospital at Home for the future and firmly believe in the challenge for many reasons.   I have enjoyed watching the service blossom from a handful of patients to the exciting place we are in now</a:t>
            </a:r>
            <a:r>
              <a:rPr lang="en-US" sz="2400">
                <a:ea typeface="Calibri"/>
                <a:cs typeface="Calibri"/>
              </a:rPr>
              <a:t>"</a:t>
            </a:r>
          </a:p>
          <a:p>
            <a:pPr marL="0" indent="0">
              <a:buNone/>
            </a:pPr>
            <a:r>
              <a:rPr lang="en-US" sz="1700">
                <a:ea typeface="Calibri"/>
                <a:cs typeface="Calibri"/>
              </a:rPr>
              <a:t>Pharmacy technician. Hospital at Home 2024</a:t>
            </a:r>
          </a:p>
        </p:txBody>
      </p:sp>
      <p:pic>
        <p:nvPicPr>
          <p:cNvPr id="4" name="Picture 3" descr="Square Peg, Round Hole - The Inspired Classroom">
            <a:extLst>
              <a:ext uri="{FF2B5EF4-FFF2-40B4-BE49-F238E27FC236}">
                <a16:creationId xmlns:a16="http://schemas.microsoft.com/office/drawing/2014/main" id="{2794AF83-FEF2-699D-7809-E9D102AC4188}"/>
              </a:ext>
            </a:extLst>
          </p:cNvPr>
          <p:cNvPicPr>
            <a:picLocks noChangeAspect="1"/>
          </p:cNvPicPr>
          <p:nvPr/>
        </p:nvPicPr>
        <p:blipFill>
          <a:blip r:embed="rId2"/>
          <a:stretch>
            <a:fillRect/>
          </a:stretch>
        </p:blipFill>
        <p:spPr>
          <a:xfrm>
            <a:off x="5911532" y="3191245"/>
            <a:ext cx="5150277" cy="230026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40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04C1E4-4EBA-4E7C-943E-1F16E57BBD87}"/>
              </a:ext>
            </a:extLst>
          </p:cNvPr>
          <p:cNvPicPr>
            <a:picLocks noChangeAspect="1"/>
          </p:cNvPicPr>
          <p:nvPr/>
        </p:nvPicPr>
        <p:blipFill rotWithShape="1">
          <a:blip r:embed="rId2" cstate="print"/>
          <a:srcRect b="3434"/>
          <a:stretch/>
        </p:blipFill>
        <p:spPr>
          <a:xfrm>
            <a:off x="0" y="-486022"/>
            <a:ext cx="12191980" cy="6857990"/>
          </a:xfrm>
          <a:prstGeom prst="rect">
            <a:avLst/>
          </a:prstGeom>
        </p:spPr>
      </p:pic>
      <p:sp>
        <p:nvSpPr>
          <p:cNvPr id="24"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8EAEB-949B-491D-A677-BB4615AEEC73}"/>
              </a:ext>
            </a:extLst>
          </p:cNvPr>
          <p:cNvSpPr>
            <a:spLocks noGrp="1"/>
          </p:cNvSpPr>
          <p:nvPr>
            <p:ph type="title"/>
          </p:nvPr>
        </p:nvSpPr>
        <p:spPr>
          <a:xfrm>
            <a:off x="696483" y="59995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Hospital at home</a:t>
            </a:r>
          </a:p>
        </p:txBody>
      </p:sp>
      <p:cxnSp>
        <p:nvCxnSpPr>
          <p:cNvPr id="26"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98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How To Create a Vivid Vision of Your Future Self the Tony Robbins Way">
            <a:extLst>
              <a:ext uri="{FF2B5EF4-FFF2-40B4-BE49-F238E27FC236}">
                <a16:creationId xmlns:a16="http://schemas.microsoft.com/office/drawing/2014/main" id="{3925A0C8-AEBF-65A4-95F1-D3E6FE7D11AE}"/>
              </a:ext>
            </a:extLst>
          </p:cNvPr>
          <p:cNvPicPr>
            <a:picLocks noChangeAspect="1"/>
          </p:cNvPicPr>
          <p:nvPr/>
        </p:nvPicPr>
        <p:blipFill>
          <a:blip r:embed="rId2"/>
          <a:stretch>
            <a:fillRect/>
          </a:stretch>
        </p:blipFill>
        <p:spPr>
          <a:xfrm>
            <a:off x="4827911" y="228600"/>
            <a:ext cx="6841813" cy="4563235"/>
          </a:xfrm>
          <a:prstGeom prst="rect">
            <a:avLst/>
          </a:prstGeom>
        </p:spPr>
      </p:pic>
      <p:sp>
        <p:nvSpPr>
          <p:cNvPr id="4" name="Text Placeholder 3">
            <a:extLst>
              <a:ext uri="{FF2B5EF4-FFF2-40B4-BE49-F238E27FC236}">
                <a16:creationId xmlns:a16="http://schemas.microsoft.com/office/drawing/2014/main" id="{984E8271-1C95-DA60-2AB3-BE22507042D7}"/>
              </a:ext>
            </a:extLst>
          </p:cNvPr>
          <p:cNvSpPr>
            <a:spLocks/>
          </p:cNvSpPr>
          <p:nvPr/>
        </p:nvSpPr>
        <p:spPr>
          <a:xfrm>
            <a:off x="446076" y="1336283"/>
            <a:ext cx="3967034" cy="3845317"/>
          </a:xfrm>
          <a:prstGeom prst="rect">
            <a:avLst/>
          </a:prstGeom>
        </p:spPr>
        <p:txBody>
          <a:bodyPr vert="horz" lIns="91440" tIns="45720" rIns="91440" bIns="45720" rtlCol="0" anchor="t">
            <a:normAutofit fontScale="92500" lnSpcReduction="20000"/>
          </a:bodyPr>
          <a:lstStyle/>
          <a:p>
            <a:pPr marL="457200" indent="-457200">
              <a:lnSpc>
                <a:spcPct val="90000"/>
              </a:lnSpc>
              <a:spcAft>
                <a:spcPts val="600"/>
              </a:spcAft>
              <a:buFont typeface="Arial"/>
              <a:buChar char="•"/>
            </a:pPr>
            <a:r>
              <a:rPr lang="en-US" sz="2800" kern="1200">
                <a:solidFill>
                  <a:schemeClr val="tx1"/>
                </a:solidFill>
                <a:latin typeface="+mn-lt"/>
                <a:ea typeface="+mn-ea"/>
                <a:cs typeface="Calibri"/>
              </a:rPr>
              <a:t>Respiratory</a:t>
            </a:r>
            <a:endParaRPr lang="en-US" sz="1800" kern="1200">
              <a:solidFill>
                <a:schemeClr val="tx1"/>
              </a:solidFill>
              <a:latin typeface="+mn-lt"/>
              <a:ea typeface="Calibri"/>
              <a:cs typeface="Calibri"/>
            </a:endParaRPr>
          </a:p>
          <a:p>
            <a:pPr>
              <a:lnSpc>
                <a:spcPct val="90000"/>
              </a:lnSpc>
              <a:spcAft>
                <a:spcPts val="600"/>
              </a:spcAft>
            </a:pPr>
            <a:endParaRPr lang="en-US" sz="2800" kern="1200">
              <a:solidFill>
                <a:schemeClr val="tx1"/>
              </a:solidFill>
              <a:latin typeface="+mn-lt"/>
              <a:ea typeface="+mn-ea"/>
              <a:cs typeface="Calibri"/>
            </a:endParaRPr>
          </a:p>
          <a:p>
            <a:pPr marL="457200" indent="-457200">
              <a:lnSpc>
                <a:spcPct val="90000"/>
              </a:lnSpc>
              <a:spcAft>
                <a:spcPts val="600"/>
              </a:spcAft>
              <a:buFont typeface="Arial"/>
              <a:buChar char="•"/>
            </a:pPr>
            <a:r>
              <a:rPr lang="en-US" sz="2800" kern="1200">
                <a:solidFill>
                  <a:schemeClr val="tx1"/>
                </a:solidFill>
                <a:latin typeface="+mn-lt"/>
                <a:ea typeface="+mn-ea"/>
                <a:cs typeface="Calibri"/>
              </a:rPr>
              <a:t>Acute Medicine TOC</a:t>
            </a:r>
            <a:endParaRPr lang="en-US" sz="2800" kern="1200">
              <a:solidFill>
                <a:schemeClr val="tx1"/>
              </a:solidFill>
              <a:latin typeface="+mn-lt"/>
              <a:ea typeface="Calibri"/>
              <a:cs typeface="Calibri"/>
            </a:endParaRPr>
          </a:p>
          <a:p>
            <a:pPr>
              <a:lnSpc>
                <a:spcPct val="90000"/>
              </a:lnSpc>
              <a:spcAft>
                <a:spcPts val="600"/>
              </a:spcAft>
            </a:pPr>
            <a:endParaRPr lang="en-US" sz="2800" kern="1200">
              <a:solidFill>
                <a:schemeClr val="tx1"/>
              </a:solidFill>
              <a:latin typeface="+mn-lt"/>
              <a:ea typeface="+mn-ea"/>
              <a:cs typeface="Calibri"/>
            </a:endParaRPr>
          </a:p>
          <a:p>
            <a:pPr marL="457200" indent="-457200">
              <a:lnSpc>
                <a:spcPct val="90000"/>
              </a:lnSpc>
              <a:spcAft>
                <a:spcPts val="600"/>
              </a:spcAft>
              <a:buFont typeface="Arial"/>
              <a:buChar char="•"/>
            </a:pPr>
            <a:r>
              <a:rPr lang="en-US" sz="2800" kern="1200" err="1">
                <a:latin typeface="+mn-lt"/>
                <a:ea typeface="+mn-ea"/>
                <a:cs typeface="Calibri"/>
              </a:rPr>
              <a:t>Orthopaedics</a:t>
            </a:r>
            <a:endParaRPr lang="en-US" sz="2800" kern="1200" err="1">
              <a:latin typeface="+mn-lt"/>
              <a:ea typeface="Calibri"/>
              <a:cs typeface="Calibri"/>
            </a:endParaRPr>
          </a:p>
          <a:p>
            <a:pPr marL="457200" indent="-457200">
              <a:lnSpc>
                <a:spcPct val="90000"/>
              </a:lnSpc>
              <a:spcAft>
                <a:spcPts val="600"/>
              </a:spcAft>
              <a:buFont typeface="Arial"/>
              <a:buChar char="•"/>
            </a:pPr>
            <a:endParaRPr lang="en-US" sz="2800">
              <a:ea typeface="Calibri"/>
              <a:cs typeface="Calibri"/>
            </a:endParaRPr>
          </a:p>
          <a:p>
            <a:pPr marL="457200" indent="-457200">
              <a:lnSpc>
                <a:spcPct val="90000"/>
              </a:lnSpc>
              <a:spcAft>
                <a:spcPts val="600"/>
              </a:spcAft>
              <a:buFont typeface="Arial"/>
              <a:buChar char="•"/>
            </a:pPr>
            <a:r>
              <a:rPr lang="en-US" sz="2800" err="1">
                <a:ea typeface="Calibri"/>
                <a:cs typeface="Calibri"/>
              </a:rPr>
              <a:t>Paediatrics</a:t>
            </a:r>
            <a:endParaRPr lang="en-US" sz="2800" kern="1200" err="1">
              <a:latin typeface="+mn-lt"/>
              <a:ea typeface="Calibri"/>
              <a:cs typeface="Calibri"/>
            </a:endParaRPr>
          </a:p>
          <a:p>
            <a:pPr>
              <a:lnSpc>
                <a:spcPct val="90000"/>
              </a:lnSpc>
              <a:spcAft>
                <a:spcPts val="600"/>
              </a:spcAft>
            </a:pPr>
            <a:endParaRPr lang="en-US" sz="2800">
              <a:ea typeface="Calibri"/>
              <a:cs typeface="Calibri"/>
            </a:endParaRPr>
          </a:p>
          <a:p>
            <a:pPr marL="457200" indent="-457200">
              <a:lnSpc>
                <a:spcPct val="90000"/>
              </a:lnSpc>
              <a:spcAft>
                <a:spcPts val="600"/>
              </a:spcAft>
              <a:buFont typeface="Arial"/>
              <a:buChar char="•"/>
            </a:pPr>
            <a:r>
              <a:rPr lang="en-US" sz="2800" kern="1200">
                <a:solidFill>
                  <a:schemeClr val="tx1"/>
                </a:solidFill>
                <a:latin typeface="+mn-lt"/>
                <a:ea typeface="+mn-ea"/>
                <a:cs typeface="Calibri"/>
              </a:rPr>
              <a:t>Surgical – Early Supported Discharge</a:t>
            </a:r>
            <a:endParaRPr lang="en-US" sz="2800" kern="1200">
              <a:solidFill>
                <a:schemeClr val="tx1"/>
              </a:solidFill>
              <a:latin typeface="+mn-lt"/>
              <a:ea typeface="Calibri"/>
              <a:cs typeface="Calibri"/>
            </a:endParaRPr>
          </a:p>
          <a:p>
            <a:pPr marL="457200" indent="-457200">
              <a:lnSpc>
                <a:spcPct val="90000"/>
              </a:lnSpc>
              <a:spcAft>
                <a:spcPts val="600"/>
              </a:spcAft>
              <a:buFont typeface="Arial"/>
              <a:buChar char="•"/>
            </a:pPr>
            <a:endParaRPr lang="en-US" sz="2800">
              <a:ea typeface="Calibri"/>
              <a:cs typeface="Calibri"/>
            </a:endParaRPr>
          </a:p>
        </p:txBody>
      </p:sp>
    </p:spTree>
    <p:extLst>
      <p:ext uri="{BB962C8B-B14F-4D97-AF65-F5344CB8AC3E}">
        <p14:creationId xmlns:p14="http://schemas.microsoft.com/office/powerpoint/2010/main" val="356019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4C2CF7-AE4A-93F3-5BA0-AC779A273EC4}"/>
              </a:ext>
            </a:extLst>
          </p:cNvPr>
          <p:cNvSpPr>
            <a:spLocks noGrp="1"/>
          </p:cNvSpPr>
          <p:nvPr>
            <p:ph type="title"/>
          </p:nvPr>
        </p:nvSpPr>
        <p:spPr>
          <a:xfrm>
            <a:off x="660041" y="1232946"/>
            <a:ext cx="2880828" cy="4606066"/>
          </a:xfrm>
        </p:spPr>
        <p:txBody>
          <a:bodyPr vert="horz" lIns="91440" tIns="45720" rIns="91440" bIns="45720" rtlCol="0" anchor="t">
            <a:normAutofit/>
          </a:bodyPr>
          <a:lstStyle/>
          <a:p>
            <a:r>
              <a:rPr lang="en-US" sz="3100" b="1" kern="1200">
                <a:solidFill>
                  <a:srgbClr val="FFFFFF"/>
                </a:solidFill>
                <a:latin typeface="+mj-lt"/>
                <a:ea typeface="+mj-ea"/>
                <a:cs typeface="+mj-cs"/>
              </a:rPr>
              <a:t>Visit our table to collect your</a:t>
            </a:r>
            <a:r>
              <a:rPr lang="en-US" sz="3100" b="1">
                <a:solidFill>
                  <a:srgbClr val="FFFFFF"/>
                </a:solidFill>
              </a:rPr>
              <a:t> free </a:t>
            </a:r>
            <a:r>
              <a:rPr lang="en-US" sz="3100" b="1" kern="1200">
                <a:solidFill>
                  <a:srgbClr val="FFFFFF"/>
                </a:solidFill>
                <a:latin typeface="+mj-lt"/>
                <a:ea typeface="+mj-ea"/>
                <a:cs typeface="+mj-cs"/>
              </a:rPr>
              <a:t>raffle ticket!</a:t>
            </a:r>
            <a:br>
              <a:rPr lang="en-US" sz="3100" b="1" kern="1200">
                <a:solidFill>
                  <a:srgbClr val="FFFFFF"/>
                </a:solidFill>
                <a:latin typeface="+mj-lt"/>
                <a:ea typeface="Calibri Light"/>
                <a:cs typeface="Calibri Light"/>
              </a:rPr>
            </a:br>
            <a:br>
              <a:rPr lang="en-US" sz="3100" b="1">
                <a:ea typeface="Calibri Light"/>
                <a:cs typeface="Calibri Light"/>
              </a:rPr>
            </a:br>
            <a:br>
              <a:rPr lang="en-US" sz="3100" b="1"/>
            </a:br>
            <a:r>
              <a:rPr lang="en-US" sz="3100" b="1" kern="1200">
                <a:solidFill>
                  <a:srgbClr val="FFFFFF"/>
                </a:solidFill>
                <a:latin typeface="+mj-lt"/>
                <a:ea typeface="+mj-ea"/>
                <a:cs typeface="+mj-cs"/>
              </a:rPr>
              <a:t>Your suggestions and  feedback are valuable to us.</a:t>
            </a:r>
          </a:p>
        </p:txBody>
      </p:sp>
      <p:pic>
        <p:nvPicPr>
          <p:cNvPr id="4" name="Content Placeholder 3" descr="A qr code on a blue background&#10;&#10;Description automatically generated">
            <a:extLst>
              <a:ext uri="{FF2B5EF4-FFF2-40B4-BE49-F238E27FC236}">
                <a16:creationId xmlns:a16="http://schemas.microsoft.com/office/drawing/2014/main" id="{F72D67E9-45CA-5A8B-7CF1-3AC8BAFCDAB9}"/>
              </a:ext>
            </a:extLst>
          </p:cNvPr>
          <p:cNvPicPr>
            <a:picLocks noGrp="1" noChangeAspect="1"/>
          </p:cNvPicPr>
          <p:nvPr>
            <p:ph idx="1"/>
          </p:nvPr>
        </p:nvPicPr>
        <p:blipFill>
          <a:blip r:embed="rId2"/>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104482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1A78-1A93-9044-4C82-E49DD4CCD36E}"/>
              </a:ext>
            </a:extLst>
          </p:cNvPr>
          <p:cNvSpPr>
            <a:spLocks noGrp="1"/>
          </p:cNvSpPr>
          <p:nvPr>
            <p:ph type="title"/>
          </p:nvPr>
        </p:nvSpPr>
        <p:spPr>
          <a:xfrm>
            <a:off x="4779816" y="2103437"/>
            <a:ext cx="2632365" cy="1325563"/>
          </a:xfrm>
        </p:spPr>
        <p:txBody>
          <a:bodyPr/>
          <a:lstStyle/>
          <a:p>
            <a:r>
              <a:rPr lang="en-GB"/>
              <a:t>Thank you </a:t>
            </a:r>
          </a:p>
        </p:txBody>
      </p:sp>
      <p:graphicFrame>
        <p:nvGraphicFramePr>
          <p:cNvPr id="5" name="Content Placeholder 2">
            <a:extLst>
              <a:ext uri="{FF2B5EF4-FFF2-40B4-BE49-F238E27FC236}">
                <a16:creationId xmlns:a16="http://schemas.microsoft.com/office/drawing/2014/main" id="{3188810B-6627-1FCA-6FED-0BD3E0079F55}"/>
              </a:ext>
            </a:extLst>
          </p:cNvPr>
          <p:cNvGraphicFramePr>
            <a:graphicFrameLocks noGrp="1"/>
          </p:cNvGraphicFramePr>
          <p:nvPr>
            <p:ph idx="1"/>
            <p:extLst>
              <p:ext uri="{D42A27DB-BD31-4B8C-83A1-F6EECF244321}">
                <p14:modId xmlns:p14="http://schemas.microsoft.com/office/powerpoint/2010/main" val="2474322474"/>
              </p:ext>
            </p:extLst>
          </p:nvPr>
        </p:nvGraphicFramePr>
        <p:xfrm>
          <a:off x="838197" y="29824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white background with black text&#10;&#10;Description automatically generated">
            <a:extLst>
              <a:ext uri="{FF2B5EF4-FFF2-40B4-BE49-F238E27FC236}">
                <a16:creationId xmlns:a16="http://schemas.microsoft.com/office/drawing/2014/main" id="{4AD85891-9A3E-EF57-306E-EA6DCA5B28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7193" y="972818"/>
            <a:ext cx="5937607" cy="1325563"/>
          </a:xfrm>
          <a:prstGeom prst="rect">
            <a:avLst/>
          </a:prstGeom>
        </p:spPr>
      </p:pic>
    </p:spTree>
    <p:extLst>
      <p:ext uri="{BB962C8B-B14F-4D97-AF65-F5344CB8AC3E}">
        <p14:creationId xmlns:p14="http://schemas.microsoft.com/office/powerpoint/2010/main" val="301401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D0A58-9871-44F2-8A84-8114BBB122B5}"/>
              </a:ext>
            </a:extLst>
          </p:cNvPr>
          <p:cNvSpPr>
            <a:spLocks noGrp="1"/>
          </p:cNvSpPr>
          <p:nvPr>
            <p:ph type="title"/>
          </p:nvPr>
        </p:nvSpPr>
        <p:spPr>
          <a:xfrm>
            <a:off x="758952" y="785366"/>
            <a:ext cx="4069055" cy="2072853"/>
          </a:xfrm>
        </p:spPr>
        <p:txBody>
          <a:bodyPr anchor="t">
            <a:normAutofit/>
          </a:bodyPr>
          <a:lstStyle/>
          <a:p>
            <a:r>
              <a:rPr lang="en-GB" sz="4000"/>
              <a:t>Hospital at Home</a:t>
            </a:r>
          </a:p>
        </p:txBody>
      </p:sp>
      <p:pic>
        <p:nvPicPr>
          <p:cNvPr id="6" name="Picture 5" descr="A logo for a hospital&#10;&#10;Description automatically generated">
            <a:extLst>
              <a:ext uri="{FF2B5EF4-FFF2-40B4-BE49-F238E27FC236}">
                <a16:creationId xmlns:a16="http://schemas.microsoft.com/office/drawing/2014/main" id="{B31E1F37-2980-FC40-520F-A5F712B83AAA}"/>
              </a:ext>
            </a:extLst>
          </p:cNvPr>
          <p:cNvPicPr>
            <a:picLocks noChangeAspect="1"/>
          </p:cNvPicPr>
          <p:nvPr/>
        </p:nvPicPr>
        <p:blipFill rotWithShape="1">
          <a:blip r:embed="rId2">
            <a:extLst>
              <a:ext uri="{28A0092B-C50C-407E-A947-70E740481C1C}">
                <a14:useLocalDpi xmlns:a14="http://schemas.microsoft.com/office/drawing/2010/main" val="0"/>
              </a:ext>
            </a:extLst>
          </a:blip>
          <a:srcRect l="5556" r="5556"/>
          <a:stretch/>
        </p:blipFill>
        <p:spPr>
          <a:xfrm>
            <a:off x="1514942" y="3429000"/>
            <a:ext cx="2370642" cy="2666998"/>
          </a:xfrm>
          <a:prstGeom prst="rect">
            <a:avLst/>
          </a:prstGeom>
        </p:spPr>
      </p:pic>
      <p:graphicFrame>
        <p:nvGraphicFramePr>
          <p:cNvPr id="5" name="Content Placeholder 2">
            <a:extLst>
              <a:ext uri="{FF2B5EF4-FFF2-40B4-BE49-F238E27FC236}">
                <a16:creationId xmlns:a16="http://schemas.microsoft.com/office/drawing/2014/main" id="{9A751016-1A60-7E97-AA80-E9E37DC01542}"/>
              </a:ext>
            </a:extLst>
          </p:cNvPr>
          <p:cNvGraphicFramePr>
            <a:graphicFrameLocks noGrp="1"/>
          </p:cNvGraphicFramePr>
          <p:nvPr>
            <p:ph idx="1"/>
            <p:extLst>
              <p:ext uri="{D42A27DB-BD31-4B8C-83A1-F6EECF244321}">
                <p14:modId xmlns:p14="http://schemas.microsoft.com/office/powerpoint/2010/main" val="1264501776"/>
              </p:ext>
            </p:extLst>
          </p:nvPr>
        </p:nvGraphicFramePr>
        <p:xfrm>
          <a:off x="6096000" y="785366"/>
          <a:ext cx="5257797" cy="5310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75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urse holding patient's hand">
            <a:extLst>
              <a:ext uri="{FF2B5EF4-FFF2-40B4-BE49-F238E27FC236}">
                <a16:creationId xmlns:a16="http://schemas.microsoft.com/office/drawing/2014/main" id="{899EE98B-7E1E-BC44-BECA-2D2D1500B965}"/>
              </a:ext>
            </a:extLst>
          </p:cNvPr>
          <p:cNvPicPr>
            <a:picLocks noChangeAspect="1"/>
          </p:cNvPicPr>
          <p:nvPr/>
        </p:nvPicPr>
        <p:blipFill rotWithShape="1">
          <a:blip r:embed="rId2" cstate="print"/>
          <a:srcRect t="7865" b="7865"/>
          <a:stretch/>
        </p:blipFill>
        <p:spPr>
          <a:xfrm>
            <a:off x="1" y="11576"/>
            <a:ext cx="12192000" cy="6857999"/>
          </a:xfrm>
          <a:prstGeom prst="rect">
            <a:avLst/>
          </a:prstGeom>
        </p:spPr>
      </p:pic>
      <p:sp useBgFill="1">
        <p:nvSpPr>
          <p:cNvPr id="35" name="Freeform: Shape 34">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F2E2B4-6492-AB40-B37B-76ACF69A3FEE}"/>
              </a:ext>
            </a:extLst>
          </p:cNvPr>
          <p:cNvSpPr>
            <a:spLocks noGrp="1"/>
          </p:cNvSpPr>
          <p:nvPr>
            <p:ph type="title"/>
          </p:nvPr>
        </p:nvSpPr>
        <p:spPr>
          <a:xfrm>
            <a:off x="1030960" y="952220"/>
            <a:ext cx="4775162" cy="514382"/>
          </a:xfrm>
        </p:spPr>
        <p:txBody>
          <a:bodyPr>
            <a:normAutofit fontScale="90000"/>
          </a:bodyPr>
          <a:lstStyle/>
          <a:p>
            <a:pPr algn="ctr"/>
            <a:r>
              <a:rPr lang="en-GB" sz="3600"/>
              <a:t>H@H – Current Position </a:t>
            </a:r>
          </a:p>
        </p:txBody>
      </p:sp>
      <p:sp>
        <p:nvSpPr>
          <p:cNvPr id="3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8DA65D-7AA9-F94A-B89E-B3E138400005}"/>
              </a:ext>
            </a:extLst>
          </p:cNvPr>
          <p:cNvSpPr>
            <a:spLocks noGrp="1"/>
          </p:cNvSpPr>
          <p:nvPr>
            <p:ph idx="1"/>
          </p:nvPr>
        </p:nvSpPr>
        <p:spPr>
          <a:xfrm>
            <a:off x="1189319" y="1403503"/>
            <a:ext cx="4458446" cy="4253495"/>
          </a:xfrm>
        </p:spPr>
        <p:txBody>
          <a:bodyPr anchor="ctr">
            <a:normAutofit lnSpcReduction="10000"/>
          </a:bodyPr>
          <a:lstStyle/>
          <a:p>
            <a:r>
              <a:rPr lang="en-GB" sz="1600"/>
              <a:t>Consultant-led care</a:t>
            </a:r>
            <a:r>
              <a:rPr lang="en-US" sz="1600"/>
              <a:t> within the MDT</a:t>
            </a:r>
            <a:endParaRPr lang="en-US" sz="1600">
              <a:ea typeface="Calibri"/>
              <a:cs typeface="Calibri"/>
            </a:endParaRPr>
          </a:p>
          <a:p>
            <a:r>
              <a:rPr lang="en-GB" sz="1600"/>
              <a:t>MDT: OTs, PTs, SALT, dietetics, ANPs, NPs, PAs, GP, FY2, pharmacy technicians, SNs, HCSWs, admin</a:t>
            </a:r>
            <a:endParaRPr lang="en-US" sz="1600"/>
          </a:p>
          <a:p>
            <a:pPr fontAlgn="base"/>
            <a:r>
              <a:rPr lang="en-GB" sz="1600"/>
              <a:t>Hours of work 0800-2015, 7 days a week – links with OOH</a:t>
            </a:r>
            <a:endParaRPr lang="en-US" sz="1600"/>
          </a:p>
          <a:p>
            <a:pPr fontAlgn="base"/>
            <a:r>
              <a:rPr lang="en-GB" sz="1600"/>
              <a:t>Frailty + respiratory +  OPAT virtual beds – ongoing recruitment to support scale-up</a:t>
            </a:r>
            <a:r>
              <a:rPr lang="en-US" sz="1600"/>
              <a:t> </a:t>
            </a:r>
            <a:endParaRPr lang="en-US" sz="1600">
              <a:cs typeface="Calibri"/>
            </a:endParaRPr>
          </a:p>
          <a:p>
            <a:pPr fontAlgn="base"/>
            <a:r>
              <a:rPr lang="en-GB" sz="1600"/>
              <a:t>Staff base at Woodend Hospital</a:t>
            </a:r>
            <a:r>
              <a:rPr lang="en-US" sz="1600"/>
              <a:t> </a:t>
            </a:r>
            <a:endParaRPr lang="en-US" sz="1600">
              <a:cs typeface="Calibri"/>
            </a:endParaRPr>
          </a:p>
          <a:p>
            <a:r>
              <a:rPr lang="en-US" sz="1600">
                <a:cs typeface="Calibri"/>
              </a:rPr>
              <a:t>Patients admitted to virtual beds via referral:</a:t>
            </a:r>
            <a:endParaRPr lang="en-US" sz="1600">
              <a:ea typeface="Calibri"/>
              <a:cs typeface="Calibri"/>
            </a:endParaRPr>
          </a:p>
          <a:p>
            <a:pPr marL="0" indent="0">
              <a:buNone/>
            </a:pPr>
            <a:r>
              <a:rPr lang="en-US" sz="1600">
                <a:cs typeface="Calibri"/>
              </a:rPr>
              <a:t> - Alternative to admission (to hospital)</a:t>
            </a:r>
            <a:endParaRPr lang="en-US" sz="1600">
              <a:ea typeface="Calibri"/>
              <a:cs typeface="Calibri"/>
            </a:endParaRPr>
          </a:p>
          <a:p>
            <a:pPr marL="0" indent="0">
              <a:buNone/>
            </a:pPr>
            <a:r>
              <a:rPr lang="en-US" sz="1600">
                <a:cs typeface="Calibri"/>
              </a:rPr>
              <a:t> - Active recovery (supported discharge from</a:t>
            </a:r>
            <a:endParaRPr lang="en-US" sz="1600">
              <a:ea typeface="Calibri"/>
              <a:cs typeface="Calibri"/>
            </a:endParaRPr>
          </a:p>
          <a:p>
            <a:pPr marL="0" indent="0">
              <a:buNone/>
            </a:pPr>
            <a:r>
              <a:rPr lang="en-US" sz="1600">
                <a:cs typeface="Calibri"/>
              </a:rPr>
              <a:t>  hospital)</a:t>
            </a:r>
            <a:endParaRPr lang="en-US" sz="1600">
              <a:ea typeface="Calibri"/>
              <a:cs typeface="Calibri"/>
            </a:endParaRPr>
          </a:p>
          <a:p>
            <a:pPr fontAlgn="base"/>
            <a:r>
              <a:rPr lang="en-GB" sz="1600"/>
              <a:t>IT systems – </a:t>
            </a:r>
            <a:r>
              <a:rPr lang="en-GB" sz="1600" err="1"/>
              <a:t>TrakCare</a:t>
            </a:r>
            <a:r>
              <a:rPr lang="en-GB" sz="1600"/>
              <a:t>; MORSE (electronic notes)</a:t>
            </a:r>
            <a:endParaRPr lang="en-GB" sz="1600">
              <a:ea typeface="Calibri"/>
              <a:cs typeface="Calibri"/>
            </a:endParaRPr>
          </a:p>
          <a:p>
            <a:endParaRPr lang="en-GB" sz="1300"/>
          </a:p>
        </p:txBody>
      </p:sp>
    </p:spTree>
    <p:extLst>
      <p:ext uri="{BB962C8B-B14F-4D97-AF65-F5344CB8AC3E}">
        <p14:creationId xmlns:p14="http://schemas.microsoft.com/office/powerpoint/2010/main" val="401508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271522-CBAF-51CC-45F3-33A5EBF6E75C}"/>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86BBDA8-7E31-47B7-800A-97A2BD677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A853C3F-B6D8-099E-CFAE-24D79F24AE6F}"/>
              </a:ext>
            </a:extLst>
          </p:cNvPr>
          <p:cNvSpPr>
            <a:spLocks/>
          </p:cNvSpPr>
          <p:nvPr/>
        </p:nvSpPr>
        <p:spPr>
          <a:xfrm>
            <a:off x="5995989" y="728283"/>
            <a:ext cx="5200770" cy="26034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a:solidFill>
                  <a:schemeClr val="tx1"/>
                </a:solidFill>
                <a:latin typeface="+mj-lt"/>
                <a:ea typeface="+mj-ea"/>
                <a:cs typeface="+mj-cs"/>
              </a:rPr>
              <a:t>Hospital at Home Aberdeen City</a:t>
            </a:r>
            <a:endParaRPr lang="en-US" sz="4000" kern="1200">
              <a:solidFill>
                <a:schemeClr val="tx1"/>
              </a:solidFill>
              <a:latin typeface="+mj-lt"/>
              <a:ea typeface="+mj-ea"/>
              <a:cs typeface="+mj-cs"/>
            </a:endParaRPr>
          </a:p>
          <a:p>
            <a:pPr>
              <a:lnSpc>
                <a:spcPct val="90000"/>
              </a:lnSpc>
              <a:spcBef>
                <a:spcPct val="0"/>
              </a:spcBef>
              <a:spcAft>
                <a:spcPts val="600"/>
              </a:spcAft>
            </a:pPr>
            <a:endParaRPr lang="en-US" sz="4000" kern="1200">
              <a:solidFill>
                <a:schemeClr val="tx1"/>
              </a:solidFill>
              <a:latin typeface="+mj-lt"/>
              <a:ea typeface="+mj-ea"/>
              <a:cs typeface="+mj-cs"/>
            </a:endParaRPr>
          </a:p>
        </p:txBody>
      </p:sp>
      <p:pic>
        <p:nvPicPr>
          <p:cNvPr id="11" name="Picture 10" descr="A logo for a hospital&#10;&#10;Description automatically generated">
            <a:extLst>
              <a:ext uri="{FF2B5EF4-FFF2-40B4-BE49-F238E27FC236}">
                <a16:creationId xmlns:a16="http://schemas.microsoft.com/office/drawing/2014/main" id="{13FF11D4-5161-C649-6A36-B8BE2B6BA9C3}"/>
              </a:ext>
            </a:extLst>
          </p:cNvPr>
          <p:cNvPicPr>
            <a:picLocks noChangeAspect="1"/>
          </p:cNvPicPr>
          <p:nvPr/>
        </p:nvPicPr>
        <p:blipFill rotWithShape="1">
          <a:blip r:embed="rId2">
            <a:extLst>
              <a:ext uri="{28A0092B-C50C-407E-A947-70E740481C1C}">
                <a14:useLocalDpi xmlns:a14="http://schemas.microsoft.com/office/drawing/2010/main" val="0"/>
              </a:ext>
            </a:extLst>
          </a:blip>
          <a:srcRect t="1130"/>
          <a:stretch/>
        </p:blipFill>
        <p:spPr>
          <a:xfrm>
            <a:off x="187439" y="958080"/>
            <a:ext cx="5002092" cy="4945572"/>
          </a:xfrm>
          <a:prstGeom prst="rect">
            <a:avLst/>
          </a:prstGeom>
        </p:spPr>
      </p:pic>
      <p:sp>
        <p:nvSpPr>
          <p:cNvPr id="4" name="Content Placeholder 3">
            <a:extLst>
              <a:ext uri="{FF2B5EF4-FFF2-40B4-BE49-F238E27FC236}">
                <a16:creationId xmlns:a16="http://schemas.microsoft.com/office/drawing/2014/main" id="{067AEB0D-1541-051E-FF3A-8DA76C53EF6A}"/>
              </a:ext>
            </a:extLst>
          </p:cNvPr>
          <p:cNvSpPr>
            <a:spLocks/>
          </p:cNvSpPr>
          <p:nvPr/>
        </p:nvSpPr>
        <p:spPr>
          <a:xfrm>
            <a:off x="5995989" y="3526300"/>
            <a:ext cx="5200770" cy="2588458"/>
          </a:xfrm>
          <a:prstGeom prst="rect">
            <a:avLst/>
          </a:prstGeom>
        </p:spPr>
        <p:txBody>
          <a:bodyPr vert="horz" lIns="91440" tIns="45720" rIns="91440" bIns="45720" rtlCol="0">
            <a:normAutofit/>
          </a:bodyPr>
          <a:lstStyle/>
          <a:p>
            <a:pPr>
              <a:lnSpc>
                <a:spcPct val="90000"/>
              </a:lnSpc>
              <a:spcAft>
                <a:spcPts val="600"/>
              </a:spcAft>
            </a:pPr>
            <a:r>
              <a:rPr lang="en-US" sz="2000" b="1"/>
              <a:t>What our City H@H service is not:</a:t>
            </a:r>
          </a:p>
          <a:p>
            <a:pPr indent="-228600">
              <a:lnSpc>
                <a:spcPct val="90000"/>
              </a:lnSpc>
              <a:spcAft>
                <a:spcPts val="600"/>
              </a:spcAft>
              <a:buFont typeface="Arial" panose="020B0604020202020204" pitchFamily="34" charset="0"/>
              <a:buChar char="•"/>
            </a:pPr>
            <a:endParaRPr lang="en-US" sz="2000" b="1"/>
          </a:p>
          <a:p>
            <a:pPr marL="285750" indent="-228600">
              <a:lnSpc>
                <a:spcPct val="90000"/>
              </a:lnSpc>
              <a:spcAft>
                <a:spcPts val="600"/>
              </a:spcAft>
              <a:buFont typeface="Arial" panose="020B0604020202020204" pitchFamily="34" charset="0"/>
              <a:buChar char="•"/>
            </a:pPr>
            <a:r>
              <a:rPr lang="en-US" sz="2000"/>
              <a:t>Social care packages</a:t>
            </a:r>
          </a:p>
          <a:p>
            <a:pPr marL="285750" indent="-228600">
              <a:lnSpc>
                <a:spcPct val="90000"/>
              </a:lnSpc>
              <a:spcAft>
                <a:spcPts val="600"/>
              </a:spcAft>
              <a:buFont typeface="Arial" panose="020B0604020202020204" pitchFamily="34" charset="0"/>
              <a:buChar char="•"/>
            </a:pPr>
            <a:r>
              <a:rPr lang="en-US" sz="2000"/>
              <a:t>Routine/planned care</a:t>
            </a:r>
          </a:p>
          <a:p>
            <a:pPr marL="285750" indent="-228600">
              <a:lnSpc>
                <a:spcPct val="90000"/>
              </a:lnSpc>
              <a:spcAft>
                <a:spcPts val="600"/>
              </a:spcAft>
              <a:buFont typeface="Arial" panose="020B0604020202020204" pitchFamily="34" charset="0"/>
              <a:buChar char="•"/>
            </a:pPr>
            <a:r>
              <a:rPr lang="en-US" sz="2000"/>
              <a:t>Community Nursing/AHP services</a:t>
            </a:r>
          </a:p>
          <a:p>
            <a:pPr marL="285750"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sp>
        <p:nvSpPr>
          <p:cNvPr id="7" name="Text Placeholder 2">
            <a:extLst>
              <a:ext uri="{FF2B5EF4-FFF2-40B4-BE49-F238E27FC236}">
                <a16:creationId xmlns:a16="http://schemas.microsoft.com/office/drawing/2014/main" id="{A0EEB309-169F-FD46-848F-A02A05C22495}"/>
              </a:ext>
            </a:extLst>
          </p:cNvPr>
          <p:cNvSpPr>
            <a:spLocks/>
          </p:cNvSpPr>
          <p:nvPr/>
        </p:nvSpPr>
        <p:spPr>
          <a:xfrm>
            <a:off x="4110038" y="3713921"/>
            <a:ext cx="5868849" cy="695325"/>
          </a:xfrm>
          <a:prstGeom prst="rect">
            <a:avLst/>
          </a:prstGeom>
        </p:spPr>
        <p:txBody>
          <a:bodyPr wrap="square" anchor="t">
            <a:normAutofit/>
          </a:bodyPr>
          <a:lstStyle/>
          <a:p>
            <a:pPr>
              <a:lnSpc>
                <a:spcPct val="90000"/>
              </a:lnSpc>
              <a:spcAft>
                <a:spcPts val="600"/>
              </a:spcAft>
            </a:pPr>
            <a:endParaRPr lang="en-GB" sz="2800"/>
          </a:p>
        </p:txBody>
      </p:sp>
    </p:spTree>
    <p:extLst>
      <p:ext uri="{BB962C8B-B14F-4D97-AF65-F5344CB8AC3E}">
        <p14:creationId xmlns:p14="http://schemas.microsoft.com/office/powerpoint/2010/main" val="337904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esk with stethoscope and computer keyboard">
            <a:extLst>
              <a:ext uri="{FF2B5EF4-FFF2-40B4-BE49-F238E27FC236}">
                <a16:creationId xmlns:a16="http://schemas.microsoft.com/office/drawing/2014/main" id="{B9D4EBE9-A322-427E-BD54-D2D4C4313383}"/>
              </a:ext>
            </a:extLst>
          </p:cNvPr>
          <p:cNvPicPr>
            <a:picLocks noChangeAspect="1"/>
          </p:cNvPicPr>
          <p:nvPr/>
        </p:nvPicPr>
        <p:blipFill rotWithShape="1">
          <a:blip r:embed="rId2" cstate="print"/>
          <a:srcRect t="7865" b="7865"/>
          <a:stretch/>
        </p:blipFill>
        <p:spPr>
          <a:xfrm>
            <a:off x="1" y="11576"/>
            <a:ext cx="12192000" cy="6857999"/>
          </a:xfrm>
          <a:prstGeom prst="rect">
            <a:avLst/>
          </a:prstGeom>
        </p:spPr>
      </p:pic>
      <p:sp useBgFill="1">
        <p:nvSpPr>
          <p:cNvPr id="45" name="Freeform: Shape 44">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364F82-1208-E943-B601-6BE5A39C73DD}"/>
              </a:ext>
            </a:extLst>
          </p:cNvPr>
          <p:cNvSpPr>
            <a:spLocks noGrp="1"/>
          </p:cNvSpPr>
          <p:nvPr>
            <p:ph type="title"/>
          </p:nvPr>
        </p:nvSpPr>
        <p:spPr>
          <a:xfrm>
            <a:off x="1037809" y="480800"/>
            <a:ext cx="4775162" cy="1606082"/>
          </a:xfrm>
        </p:spPr>
        <p:txBody>
          <a:bodyPr>
            <a:normAutofit/>
          </a:bodyPr>
          <a:lstStyle/>
          <a:p>
            <a:pPr algn="ctr"/>
            <a:r>
              <a:rPr lang="en-GB" sz="3600"/>
              <a:t>Referral Criteria</a:t>
            </a:r>
          </a:p>
        </p:txBody>
      </p:sp>
      <p:sp>
        <p:nvSpPr>
          <p:cNvPr id="4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FC461FDF-23B8-174A-A735-D639EA9CBBB4}"/>
              </a:ext>
            </a:extLst>
          </p:cNvPr>
          <p:cNvSpPr>
            <a:spLocks noGrp="1"/>
          </p:cNvSpPr>
          <p:nvPr>
            <p:ph idx="1"/>
          </p:nvPr>
        </p:nvSpPr>
        <p:spPr>
          <a:xfrm>
            <a:off x="1189319" y="2087182"/>
            <a:ext cx="4458446" cy="3569815"/>
          </a:xfrm>
        </p:spPr>
        <p:txBody>
          <a:bodyPr anchor="ctr">
            <a:normAutofit fontScale="92500"/>
          </a:bodyPr>
          <a:lstStyle/>
          <a:p>
            <a:r>
              <a:rPr lang="en-GB" sz="1800"/>
              <a:t>Referrals to Hospital at Home should be considered for a patient who:</a:t>
            </a:r>
          </a:p>
          <a:p>
            <a:pPr lvl="1"/>
            <a:r>
              <a:rPr lang="en-GB" sz="1800"/>
              <a:t>presents with an acute medical issue and frailty is present</a:t>
            </a:r>
            <a:endParaRPr lang="en-GB" sz="1800">
              <a:cs typeface="Calibri"/>
            </a:endParaRPr>
          </a:p>
          <a:p>
            <a:pPr lvl="1"/>
            <a:r>
              <a:rPr lang="en-GB" sz="1800">
                <a:cs typeface="Calibri"/>
              </a:rPr>
              <a:t>has recently been admitted to ward 107/303, ARI  with a respiratory issue</a:t>
            </a:r>
            <a:endParaRPr lang="en-GB" sz="1800">
              <a:ea typeface="Calibri"/>
              <a:cs typeface="Calibri"/>
            </a:endParaRPr>
          </a:p>
          <a:p>
            <a:pPr lvl="1"/>
            <a:r>
              <a:rPr lang="en-GB" sz="1800">
                <a:cs typeface="Calibri"/>
              </a:rPr>
              <a:t>requires intravenous antibiotic therapy</a:t>
            </a:r>
            <a:endParaRPr lang="en-GB" sz="1800">
              <a:ea typeface="Calibri"/>
              <a:cs typeface="Calibri"/>
            </a:endParaRPr>
          </a:p>
          <a:p>
            <a:pPr lvl="1"/>
            <a:r>
              <a:rPr lang="en-GB" sz="1800"/>
              <a:t>has appropriate care and mobility to remain safe at home</a:t>
            </a:r>
            <a:endParaRPr lang="en-GB" sz="1800">
              <a:cs typeface="Calibri"/>
            </a:endParaRPr>
          </a:p>
          <a:p>
            <a:pPr marL="228600" lvl="1">
              <a:spcBef>
                <a:spcPts val="1000"/>
              </a:spcBef>
            </a:pPr>
            <a:r>
              <a:rPr lang="en-GB" sz="1800"/>
              <a:t>Consultants will assume Clinical Responsibility for all patients admitted to  the H@H service.</a:t>
            </a:r>
            <a:endParaRPr lang="en-GB" sz="1800">
              <a:cs typeface="Calibri"/>
            </a:endParaRPr>
          </a:p>
          <a:p>
            <a:pPr marL="228600" lvl="1">
              <a:spcBef>
                <a:spcPts val="1000"/>
              </a:spcBef>
            </a:pPr>
            <a:r>
              <a:rPr lang="en-GB" sz="1800">
                <a:ea typeface="Calibri"/>
                <a:cs typeface="Calibri"/>
              </a:rPr>
              <a:t>We aim to see new referrals on the day.</a:t>
            </a:r>
          </a:p>
          <a:p>
            <a:pPr marL="0" lvl="1" indent="0">
              <a:spcBef>
                <a:spcPts val="1000"/>
              </a:spcBef>
              <a:buNone/>
            </a:pPr>
            <a:endParaRPr lang="en-GB" sz="1800">
              <a:ea typeface="Calibri"/>
              <a:cs typeface="Calibri"/>
            </a:endParaRPr>
          </a:p>
          <a:p>
            <a:pPr marL="228600" lvl="1">
              <a:spcBef>
                <a:spcPts val="1000"/>
              </a:spcBef>
            </a:pPr>
            <a:endParaRPr lang="en-GB" sz="1400">
              <a:ea typeface="Calibri"/>
              <a:cs typeface="Calibri"/>
            </a:endParaRPr>
          </a:p>
          <a:p>
            <a:pPr lvl="1"/>
            <a:endParaRPr lang="en-GB" sz="1400">
              <a:ea typeface="Calibri"/>
              <a:cs typeface="Calibri"/>
            </a:endParaRPr>
          </a:p>
        </p:txBody>
      </p:sp>
    </p:spTree>
    <p:extLst>
      <p:ext uri="{BB962C8B-B14F-4D97-AF65-F5344CB8AC3E}">
        <p14:creationId xmlns:p14="http://schemas.microsoft.com/office/powerpoint/2010/main" val="79581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C428E-B69B-0C4D-A02E-583C975FFED2}"/>
              </a:ext>
            </a:extLst>
          </p:cNvPr>
          <p:cNvSpPr>
            <a:spLocks noGrp="1"/>
          </p:cNvSpPr>
          <p:nvPr>
            <p:ph type="title"/>
          </p:nvPr>
        </p:nvSpPr>
        <p:spPr>
          <a:xfrm>
            <a:off x="838200" y="557188"/>
            <a:ext cx="10515600" cy="1133499"/>
          </a:xfrm>
        </p:spPr>
        <p:txBody>
          <a:bodyPr>
            <a:normAutofit/>
          </a:bodyPr>
          <a:lstStyle/>
          <a:p>
            <a:pPr algn="ctr"/>
            <a:r>
              <a:rPr lang="en-GB" sz="3600"/>
              <a:t>Examples of conditions which </a:t>
            </a:r>
            <a:r>
              <a:rPr lang="en-GB" sz="3600" u="sng"/>
              <a:t>can be managed </a:t>
            </a:r>
            <a:r>
              <a:rPr lang="en-GB" sz="3600"/>
              <a:t>well at home include:</a:t>
            </a:r>
          </a:p>
        </p:txBody>
      </p:sp>
      <p:graphicFrame>
        <p:nvGraphicFramePr>
          <p:cNvPr id="12" name="Content Placeholder 2">
            <a:extLst>
              <a:ext uri="{FF2B5EF4-FFF2-40B4-BE49-F238E27FC236}">
                <a16:creationId xmlns:a16="http://schemas.microsoft.com/office/drawing/2014/main" id="{A9E36B09-CB69-4703-9F68-F5B1FCCD1244}"/>
              </a:ext>
            </a:extLst>
          </p:cNvPr>
          <p:cNvGraphicFramePr>
            <a:graphicFrameLocks noGrp="1"/>
          </p:cNvGraphicFramePr>
          <p:nvPr>
            <p:ph idx="1"/>
            <p:extLst>
              <p:ext uri="{D42A27DB-BD31-4B8C-83A1-F6EECF244321}">
                <p14:modId xmlns:p14="http://schemas.microsoft.com/office/powerpoint/2010/main" val="196940776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66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C428E-B69B-0C4D-A02E-583C975FFED2}"/>
              </a:ext>
            </a:extLst>
          </p:cNvPr>
          <p:cNvSpPr>
            <a:spLocks noGrp="1"/>
          </p:cNvSpPr>
          <p:nvPr>
            <p:ph type="title"/>
          </p:nvPr>
        </p:nvSpPr>
        <p:spPr>
          <a:xfrm>
            <a:off x="838200" y="556995"/>
            <a:ext cx="10515600" cy="1133693"/>
          </a:xfrm>
        </p:spPr>
        <p:txBody>
          <a:bodyPr>
            <a:normAutofit/>
          </a:bodyPr>
          <a:lstStyle/>
          <a:p>
            <a:r>
              <a:rPr lang="en-GB" sz="5200"/>
              <a:t>Referrals </a:t>
            </a:r>
            <a:r>
              <a:rPr lang="en-GB" sz="5200" u="sng"/>
              <a:t>not</a:t>
            </a:r>
            <a:r>
              <a:rPr lang="en-GB" sz="5200"/>
              <a:t> appropriate for H@H:</a:t>
            </a:r>
          </a:p>
        </p:txBody>
      </p:sp>
      <p:graphicFrame>
        <p:nvGraphicFramePr>
          <p:cNvPr id="12" name="Content Placeholder 2">
            <a:extLst>
              <a:ext uri="{FF2B5EF4-FFF2-40B4-BE49-F238E27FC236}">
                <a16:creationId xmlns:a16="http://schemas.microsoft.com/office/drawing/2014/main" id="{A9E36B09-CB69-4703-9F68-F5B1FCCD1244}"/>
              </a:ext>
            </a:extLst>
          </p:cNvPr>
          <p:cNvGraphicFramePr>
            <a:graphicFrameLocks noGrp="1"/>
          </p:cNvGraphicFramePr>
          <p:nvPr>
            <p:ph idx="1"/>
            <p:extLst>
              <p:ext uri="{D42A27DB-BD31-4B8C-83A1-F6EECF244321}">
                <p14:modId xmlns:p14="http://schemas.microsoft.com/office/powerpoint/2010/main" val="13855355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17911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1" name="Picture 10" descr="Person using microscope">
            <a:extLst>
              <a:ext uri="{FF2B5EF4-FFF2-40B4-BE49-F238E27FC236}">
                <a16:creationId xmlns:a16="http://schemas.microsoft.com/office/drawing/2014/main" id="{50641516-6B51-3D41-90A2-FBE0FAE56985}"/>
              </a:ext>
            </a:extLst>
          </p:cNvPr>
          <p:cNvPicPr>
            <a:picLocks noChangeAspect="1"/>
          </p:cNvPicPr>
          <p:nvPr/>
        </p:nvPicPr>
        <p:blipFill rotWithShape="1">
          <a:blip r:embed="rId3" cstate="print">
            <a:alphaModFix amt="60000"/>
          </a:blip>
          <a:srcRect r="12889" b="1"/>
          <a:stretch/>
        </p:blipFill>
        <p:spPr>
          <a:xfrm>
            <a:off x="-1" y="10"/>
            <a:ext cx="12192001" cy="6857990"/>
          </a:xfrm>
          <a:prstGeom prst="rect">
            <a:avLst/>
          </a:prstGeom>
        </p:spPr>
      </p:pic>
      <p:sp>
        <p:nvSpPr>
          <p:cNvPr id="2" name="Title 1">
            <a:extLst>
              <a:ext uri="{FF2B5EF4-FFF2-40B4-BE49-F238E27FC236}">
                <a16:creationId xmlns:a16="http://schemas.microsoft.com/office/drawing/2014/main" id="{015955C4-6401-854D-9E33-1A66B4583F41}"/>
              </a:ext>
            </a:extLst>
          </p:cNvPr>
          <p:cNvSpPr>
            <a:spLocks noGrp="1"/>
          </p:cNvSpPr>
          <p:nvPr>
            <p:ph type="title"/>
          </p:nvPr>
        </p:nvSpPr>
        <p:spPr>
          <a:xfrm>
            <a:off x="838199" y="557189"/>
            <a:ext cx="5155263" cy="5571899"/>
          </a:xfrm>
        </p:spPr>
        <p:txBody>
          <a:bodyPr>
            <a:normAutofit/>
          </a:bodyPr>
          <a:lstStyle/>
          <a:p>
            <a:r>
              <a:rPr lang="en-GB">
                <a:solidFill>
                  <a:srgbClr val="FFFFFF"/>
                </a:solidFill>
              </a:rPr>
              <a:t>Logistics</a:t>
            </a:r>
          </a:p>
        </p:txBody>
      </p:sp>
      <p:graphicFrame>
        <p:nvGraphicFramePr>
          <p:cNvPr id="7" name="Content Placeholder 2">
            <a:extLst>
              <a:ext uri="{FF2B5EF4-FFF2-40B4-BE49-F238E27FC236}">
                <a16:creationId xmlns:a16="http://schemas.microsoft.com/office/drawing/2014/main" id="{29209D5D-9A12-4CAC-B0EF-F49535EDB112}"/>
              </a:ext>
            </a:extLst>
          </p:cNvPr>
          <p:cNvGraphicFramePr>
            <a:graphicFrameLocks noGrp="1"/>
          </p:cNvGraphicFramePr>
          <p:nvPr>
            <p:ph idx="1"/>
            <p:extLst>
              <p:ext uri="{D42A27DB-BD31-4B8C-83A1-F6EECF244321}">
                <p14:modId xmlns:p14="http://schemas.microsoft.com/office/powerpoint/2010/main" val="3641031112"/>
              </p:ext>
            </p:extLst>
          </p:nvPr>
        </p:nvGraphicFramePr>
        <p:xfrm>
          <a:off x="6400091" y="557189"/>
          <a:ext cx="5158424" cy="5571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6678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b1a5f02-1d91-4af7-b1b8-c89874cc3b9b">
      <UserInfo>
        <DisplayName>GRAM - H@H &amp; CGNs Members</DisplayName>
        <AccountId>36</AccountId>
        <AccountType/>
      </UserInfo>
    </SharedWithUsers>
    <lcf76f155ced4ddcb4097134ff3c332f xmlns="84a23ca3-1684-430a-b1f1-4c8948f3620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2AE415F4447F49B607D9919708FB0F" ma:contentTypeVersion="13" ma:contentTypeDescription="Create a new document." ma:contentTypeScope="" ma:versionID="80dc89302bfe0f4f969a4e58d1b47d61">
  <xsd:schema xmlns:xsd="http://www.w3.org/2001/XMLSchema" xmlns:xs="http://www.w3.org/2001/XMLSchema" xmlns:p="http://schemas.microsoft.com/office/2006/metadata/properties" xmlns:ns2="84a23ca3-1684-430a-b1f1-4c8948f3620e" xmlns:ns3="bb1a5f02-1d91-4af7-b1b8-c89874cc3b9b" targetNamespace="http://schemas.microsoft.com/office/2006/metadata/properties" ma:root="true" ma:fieldsID="5e7445f789d58133d60e99f013b39bb3" ns2:_="" ns3:_="">
    <xsd:import namespace="84a23ca3-1684-430a-b1f1-4c8948f3620e"/>
    <xsd:import namespace="bb1a5f02-1d91-4af7-b1b8-c89874cc3b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23ca3-1684-430a-b1f1-4c8948f362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05b2e48-97ae-4553-b8ed-1f344090c5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1a5f02-1d91-4af7-b1b8-c89874cc3b9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B417A2-5987-4214-8173-ACF62476C3CA}">
  <ds:schemaRefs>
    <ds:schemaRef ds:uri="8d0304b1-d441-4f8e-88e9-7a0bc13e228b"/>
    <ds:schemaRef ds:uri="c7aa4c3e-de54-49f9-900c-119316ce8c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b1a5f02-1d91-4af7-b1b8-c89874cc3b9b"/>
    <ds:schemaRef ds:uri="84a23ca3-1684-430a-b1f1-4c8948f3620e"/>
  </ds:schemaRefs>
</ds:datastoreItem>
</file>

<file path=customXml/itemProps2.xml><?xml version="1.0" encoding="utf-8"?>
<ds:datastoreItem xmlns:ds="http://schemas.openxmlformats.org/officeDocument/2006/customXml" ds:itemID="{6C42A103-1A3B-4B6B-BA89-292166AEFE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23ca3-1684-430a-b1f1-4c8948f3620e"/>
    <ds:schemaRef ds:uri="bb1a5f02-1d91-4af7-b1b8-c89874cc3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5363CF-713B-47A3-8CC1-ADEE6E697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Widescreen</PresentationFormat>
  <Paragraphs>201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Aberdeen City Hospital at Home </vt:lpstr>
      <vt:lpstr>Hospital at home</vt:lpstr>
      <vt:lpstr>Hospital at Home</vt:lpstr>
      <vt:lpstr>H@H – Current Position </vt:lpstr>
      <vt:lpstr>PowerPoint Presentation</vt:lpstr>
      <vt:lpstr>Referral Criteria</vt:lpstr>
      <vt:lpstr>Examples of conditions which can be managed well at home include:</vt:lpstr>
      <vt:lpstr>Referrals not appropriate for H@H:</vt:lpstr>
      <vt:lpstr>Logistics</vt:lpstr>
      <vt:lpstr>Case Study– “Sandra” Age 77</vt:lpstr>
      <vt:lpstr>Case Study– “Sandra” Age 77</vt:lpstr>
      <vt:lpstr>Case Study– “Sandra” Age 77</vt:lpstr>
      <vt:lpstr>Case Study– “Sandra” Age 77</vt:lpstr>
      <vt:lpstr>Case Study– “Sandra” Age 77</vt:lpstr>
      <vt:lpstr>Case Study– “Sandra” Age 77</vt:lpstr>
      <vt:lpstr>Case Study– “Sandra” Age 77</vt:lpstr>
      <vt:lpstr>Sandra's feedback</vt:lpstr>
      <vt:lpstr>What matters to you?   Job satisfaction</vt:lpstr>
      <vt:lpstr>PowerPoint Presentation</vt:lpstr>
      <vt:lpstr>PowerPoint Presentation</vt:lpstr>
      <vt:lpstr>Visit our table to collect your free raffle ticket!   Your suggestions and  feedback are valuable to us.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Department Teaching</dc:title>
  <dc:creator>Andrea Bostock</dc:creator>
  <cp:lastModifiedBy>Mhairi Paton (NHS Grampian)</cp:lastModifiedBy>
  <cp:revision>4</cp:revision>
  <dcterms:created xsi:type="dcterms:W3CDTF">2021-06-25T09:32:21Z</dcterms:created>
  <dcterms:modified xsi:type="dcterms:W3CDTF">2024-03-27T09:31:41Z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0x0101001A2AE415F4447F49B607D9919708FB0F</vt:lpwstr>
  </property>
  <property fmtid="{D5CDD505-2E9C-101B-9397-08002B2CF9AE}" pid="3" name="MediaServiceImageTags">
    <vt:lpwstr/>
  </property>
</Properties>
</file>